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88" r:id="rId4"/>
    <p:sldId id="289" r:id="rId5"/>
    <p:sldId id="290" r:id="rId6"/>
    <p:sldId id="291" r:id="rId7"/>
    <p:sldId id="292" r:id="rId8"/>
    <p:sldId id="298" r:id="rId9"/>
    <p:sldId id="293" r:id="rId10"/>
    <p:sldId id="296" r:id="rId11"/>
    <p:sldId id="297" r:id="rId12"/>
    <p:sldId id="294" r:id="rId13"/>
    <p:sldId id="299" r:id="rId14"/>
    <p:sldId id="295" r:id="rId15"/>
    <p:sldId id="300" r:id="rId16"/>
    <p:sldId id="302" r:id="rId17"/>
    <p:sldId id="303" r:id="rId18"/>
    <p:sldId id="304" r:id="rId19"/>
    <p:sldId id="305" r:id="rId20"/>
    <p:sldId id="306" r:id="rId21"/>
    <p:sldId id="307" r:id="rId22"/>
    <p:sldId id="308" r:id="rId23"/>
    <p:sldId id="309" r:id="rId24"/>
    <p:sldId id="311" r:id="rId25"/>
    <p:sldId id="310" r:id="rId26"/>
    <p:sldId id="312" r:id="rId27"/>
    <p:sldId id="313" r:id="rId28"/>
    <p:sldId id="314" r:id="rId29"/>
    <p:sldId id="315" r:id="rId30"/>
    <p:sldId id="316" r:id="rId31"/>
    <p:sldId id="327" r:id="rId32"/>
    <p:sldId id="328" r:id="rId33"/>
    <p:sldId id="257"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Card" id="{EA76BEDF-4033-46C6-A939-A7C57539B416}">
          <p14:sldIdLst>
            <p14:sldId id="256"/>
          </p14:sldIdLst>
        </p14:section>
        <p14:section name="Expanations" id="{18B08EDD-EC53-46C3-B976-D84C167888B2}">
          <p14:sldIdLst>
            <p14:sldId id="287"/>
            <p14:sldId id="288"/>
            <p14:sldId id="289"/>
            <p14:sldId id="290"/>
            <p14:sldId id="291"/>
            <p14:sldId id="292"/>
            <p14:sldId id="298"/>
            <p14:sldId id="293"/>
            <p14:sldId id="296"/>
            <p14:sldId id="297"/>
            <p14:sldId id="294"/>
            <p14:sldId id="299"/>
            <p14:sldId id="295"/>
            <p14:sldId id="300"/>
            <p14:sldId id="302"/>
            <p14:sldId id="303"/>
            <p14:sldId id="304"/>
            <p14:sldId id="305"/>
            <p14:sldId id="306"/>
          </p14:sldIdLst>
        </p14:section>
        <p14:section name="Elaboration" id="{310C19D3-5A43-4DB6-863A-A062B48C31A2}">
          <p14:sldIdLst>
            <p14:sldId id="307"/>
            <p14:sldId id="308"/>
            <p14:sldId id="309"/>
            <p14:sldId id="311"/>
            <p14:sldId id="310"/>
            <p14:sldId id="312"/>
            <p14:sldId id="313"/>
            <p14:sldId id="314"/>
            <p14:sldId id="315"/>
            <p14:sldId id="316"/>
          </p14:sldIdLst>
        </p14:section>
        <p14:section name="Examples" id="{3484500D-B3EA-43D6-BF6C-128852E18968}">
          <p14:sldIdLst>
            <p14:sldId id="327"/>
            <p14:sldId id="328"/>
          </p14:sldIdLst>
        </p14:section>
        <p14:section name="References" id="{593137F5-F53B-47D0-8214-16AE81F8ED19}">
          <p14:sldIdLst>
            <p14:sldId id="257"/>
            <p14:sldId id="31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E1B"/>
    <a:srgbClr val="FFFFFF"/>
    <a:srgbClr val="FF4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6" autoAdjust="0"/>
    <p:restoredTop sz="97368" autoAdjust="0"/>
  </p:normalViewPr>
  <p:slideViewPr>
    <p:cSldViewPr snapToGrid="0">
      <p:cViewPr>
        <p:scale>
          <a:sx n="100" d="100"/>
          <a:sy n="100" d="100"/>
        </p:scale>
        <p:origin x="6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1:45:01.705"/>
    </inkml:context>
    <inkml:brush xml:id="br0">
      <inkml:brushProperty name="width" value="0.05" units="cm"/>
      <inkml:brushProperty name="height" value="0.05" units="cm"/>
      <inkml:brushProperty name="color" value="#E71224"/>
    </inkml:brush>
  </inkml:definitions>
  <inkml:trace contextRef="#ctx0" brushRef="#br0">75 419 7619,'-46'8'5278,"23"-12"-3701,23 4-1526,-1-1 0,1 1 0,-1 0-1,1-1 1,0 1 0,-1-1 0,1 1 0,0-1 0,-1 1-1,1-1 1,0 1 0,0-1 0,-1 0 0,1 1 0,0-1-1,0 1 1,0-1 0,0 0 0,0 1 0,0-1 0,0 1-1,0-1 1,0 0 0,0 1 0,0-1 0,0 1 0,0-1-1,0 0 1,0 1 0,1-1 0,-1 0 0,5-10 1047,0-11 5044,-5 21-5864,17-14 156,1 0 0,0 1 0,1 1 0,41-21 0,92-34 439,-127 58-771,280-104-87,-102 49-5067,-149 51 640,-11 6-801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1:45:36.854"/>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182 1 8804,'-53'-1'4805,"-76"2"7150,189 9-10749,-19-1-953,265 23 617,343-7 0,-437-19-708,-201-8-87,-1 0 0,1 0 0,-1-1 0,0-1 0,0 1 0,13-8 0,6-1-69,-22 9-23,0 1 0,0 0 0,0 0-1,0 1 1,0 0 0,1 0 0,-1 0 0,12 1-1,-16 1-124,1-1 0,-1-1-1,1 1 1,0-1-1,-1 1 1,1-1-1,6-2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1:45:38.357"/>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0 211 2097,'12'8'15488,"23"-13"-13846,241-25 3083,6 22-3420,188-17-1030,52-29-225,-325 26-23,-139 17-20,0 3 0,71-2 0,-99 8-40,-1-2-1,55-13 0,-52 10-310,-32 7 289,1 0 0,0 0 0,0 0 0,0 0 0,0 0 1,-1 0-1,1 0 0,0-1 0,0 1 0,0 0 0,0-1 0,-1 1 0,1 0 1,0-1-1,-1 1 0,1-1 0,0 1 0,-1-1 0,1 0 0,0 1 0,-1-1 1,1 1-1,-1-1 0,1-1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10:22:55.285"/>
    </inkml:context>
    <inkml:brush xml:id="br0">
      <inkml:brushProperty name="width" value="0.05" units="cm"/>
      <inkml:brushProperty name="height" value="0.05" units="cm"/>
      <inkml:brushProperty name="color" value="#E71224"/>
    </inkml:brush>
  </inkml:definitions>
  <inkml:trace contextRef="#ctx0" brushRef="#br0">0 334 12054,'0'-6'688,"10"-3"-512,6-6 1201,5-3-401,21-3 369,15-3-33,16-6-720,6 0-207,10 0 175,-11 0-208,-5 3-272,-21 3-80,-15 3-896,-16 2-913,0 4-736,-16 0-4258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10:22:55.286"/>
    </inkml:context>
    <inkml:brush xml:id="br0">
      <inkml:brushProperty name="width" value="0.05" units="cm"/>
      <inkml:brushProperty name="height" value="0.05" units="cm"/>
      <inkml:brushProperty name="color" value="#E71224"/>
    </inkml:brush>
  </inkml:definitions>
  <inkml:trace contextRef="#ctx0" brushRef="#br0">22 10 13670,'-16'-6'2097,"11"3"-1232,21 9 2688,20 12-1440,32 15-288,21 18-448,10 9-769,11 10-336,0-1-128,-11 0-144,-16-6-96,-10-6-944,-15-11-1986,-16-4-2336,-11-9-2354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10:22:55.287"/>
    </inkml:context>
    <inkml:brush xml:id="br0">
      <inkml:brushProperty name="width" value="0.05" units="cm"/>
      <inkml:brushProperty name="height" value="0.05" units="cm"/>
      <inkml:brushProperty name="color" value="#E71224"/>
    </inkml:brush>
  </inkml:definitions>
  <inkml:trace contextRef="#ctx0" brushRef="#br0">246 377 2289,'-88'-17'14784,"56"10"-11139,0 1 0,-61-3-1,111 6-3188,1-1-1,30-12 0,-2 2-70,51-14-2192,102-44 1,-163 56 819,-2-1 0,0-1 1,-2-2-1,0-2 0,-1-1 1,30-27-1,-29 16-6662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10:22:55.288"/>
    </inkml:context>
    <inkml:brush xml:id="br0">
      <inkml:brushProperty name="width" value="0.05" units="cm"/>
      <inkml:brushProperty name="height" value="0.05" units="cm"/>
      <inkml:brushProperty name="color" value="#E71224"/>
    </inkml:brush>
  </inkml:definitions>
  <inkml:trace contextRef="#ctx0" brushRef="#br0">94 0 13350,'-41'15'3650,"9"0"-2866,17 6 2194,9 3-1218,27 16-223,16 8-609,15 6-175,11 6-113,10 0-208,5 7-224,6-7-208,-1-3-16,1 0-688,-6-9-1201,-10 0-1584,11-5-1330,-6-1-1391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10:22:55.289"/>
    </inkml:context>
    <inkml:brush xml:id="br0">
      <inkml:brushProperty name="width" value="0.05" units="cm"/>
      <inkml:brushProperty name="height" value="0.05" units="cm"/>
      <inkml:brushProperty name="color" value="#E71224"/>
    </inkml:brush>
  </inkml:definitions>
  <inkml:trace contextRef="#ctx0" brushRef="#br0">35 663 2657,'-24'0'10798,"14"-12"-5332,9 10-5299,1 1 1,0-1-1,0 0 0,1 0 1,-1 0-1,0 1 0,0-1 1,1 0-1,-1 0 0,1 1 1,0-1-1,-1 0 0,1 1 1,0-1-1,0 1 0,0-1 1,0 1-1,0-1 0,0 1 1,1 0-1,1-2 0,26-20 365,1 2 0,1 2 0,1 1-1,37-16 1,-15 7 35,81-40 18,-37 21-1046,-2-5 0,119-84 0,-196 120-510,-1 0-1,27-30 0,1-12-3727,-15 17-1288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10:22:55.290"/>
    </inkml:context>
    <inkml:brush xml:id="br0">
      <inkml:brushProperty name="width" value="0.05" units="cm"/>
      <inkml:brushProperty name="height" value="0.05" units="cm"/>
      <inkml:brushProperty name="color" value="#E71224"/>
    </inkml:brush>
  </inkml:definitions>
  <inkml:trace contextRef="#ctx0" brushRef="#br0">58 0 12342,'-42'24'4178,"27"3"-3746,15 3 1921,20 10-945,22 14-319,21 12 96,0 9-433,10 3-224,5 1-336,6-1-192,10-6-256,-11-6-1137,-4-2-1456,-6-4-1825,-11-12-6595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10:22:55.291"/>
    </inkml:context>
    <inkml:brush xml:id="br0">
      <inkml:brushProperty name="width" value="0.05" units="cm"/>
      <inkml:brushProperty name="height" value="0.05" units="cm"/>
      <inkml:brushProperty name="color" value="#E71224"/>
    </inkml:brush>
  </inkml:definitions>
  <inkml:trace contextRef="#ctx0" brushRef="#br0">56 528 13798,'-55'-23'6667,"55"21"-6443,1 1 0,0-1 0,0 1 0,-1-1 0,1 1 0,0 0 0,0-1 0,0 1 0,1 0 0,-1 0 0,0 0-1,0 0 1,1 0 0,1-2 0,38-22 34,2 1 0,56-24 0,-38 20-74,27-12 29,-42 21-257,-1-2 0,-1-2-1,0-2 1,77-60 0,-111 75-811,-1 0 0,0 0 0,-1-1 0,0 0 0,10-20 0,0 0-3526,3 0-2910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10:22:55.292"/>
    </inkml:context>
    <inkml:brush xml:id="br0">
      <inkml:brushProperty name="width" value="0.05" units="cm"/>
      <inkml:brushProperty name="height" value="0.05" units="cm"/>
      <inkml:brushProperty name="color" value="#E71224"/>
    </inkml:brush>
  </inkml:definitions>
  <inkml:trace contextRef="#ctx0" brushRef="#br0">186 27 12982,'-27'-1'2911,"-1"-1"-1,1 0 1,0-3 0,-47-12-1,74 17-2894,0 1-1,0-1 0,-1 1 0,1-1 1,0 0-1,0 1 0,0-1 0,-1 1 1,1-1-1,0 0 0,0 1 1,0-1-1,0 1 0,0-1 0,0 1 1,0-1-1,0 1 0,0-1 0,0 0 1,0 1-1,0-1 0,0 1 1,0-1-1,1 1 0,-1-1 0,0 0 1,0 1-1,0-1 0,1 1 0,-1-1 1,0 0-1,0 1 0,1-1 1,10 28 52,-7-19 17,130 293 49,-107-253-1081,2-1 1,3-1-1,71 81 0,21-8-7481,-61-68 1697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1:45:02.047"/>
    </inkml:context>
    <inkml:brush xml:id="br0">
      <inkml:brushProperty name="width" value="0.05" units="cm"/>
      <inkml:brushProperty name="height" value="0.05" units="cm"/>
      <inkml:brushProperty name="color" value="#E71224"/>
    </inkml:brush>
  </inkml:definitions>
  <inkml:trace contextRef="#ctx0" brushRef="#br0">51 68 12902,'-4'-3'601,"0"1"0,0-1 0,0 0 0,1 0 0,-1 0 0,1-1 0,-1 1 0,1-1 0,0 0 0,1 0 0,-1 0 0,1 0 0,-1-1 0,-1-6 0,4 11-533,0-1 1,1 1 0,-1-1-1,0 1 1,1-1 0,-1 1-1,1-1 1,-1 1 0,1 0-1,-1-1 1,1 1 0,-1-1-1,1 1 1,-1 0 0,1 0-1,-1-1 1,1 1 0,0 0-1,-1 0 1,1 0 0,-1-1-1,1 1 1,0 0 0,-1 0-1,1 0 1,0 0 0,-1 0-1,1 0 1,-1 1 0,1-1-1,0 0 1,-1 0-1,1 0 1,-1 0 0,2 1-1,25 6 881,35 18-356,-2 3 1,-1 3-1,81 55 1,-8-4-522,-64-42-159,105 57-1756,-54-43-4686,-56-32 507</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10:22:55.293"/>
    </inkml:context>
    <inkml:brush xml:id="br0">
      <inkml:brushProperty name="width" value="0.05" units="cm"/>
      <inkml:brushProperty name="height" value="0.05" units="cm"/>
      <inkml:brushProperty name="color" value="#E71224"/>
    </inkml:brush>
  </inkml:definitions>
  <inkml:trace contextRef="#ctx0" brushRef="#br0">19 437 8948,'0'0'250,"0"1"1,-1-1-1,1 1 0,0-1 0,0 0 1,-1 1-1,1-1 0,0 0 0,-1 1 1,1-1-1,0 0 0,-1 1 1,1-1-1,0 0 0,-1 1 0,1-1 1,-1 0-1,1 0 0,-1 0 0,1 0 1,-1 1-1,1-1 0,0 0 0,-1 0 1,1 0-1,-1 0 0,1 0 0,-1 0 1,1 0-1,-1 0 0,1 0 1,-1 0-1,1 0 0,-1-1 0,1 1 1,-1 0-1,1 0 0,0 0 0,-1-1 1,0 1-1,1-1-105,-1 0 1,1 0 0,0 1-1,0-1 1,0 0-1,-1 0 1,1 0-1,0 0 1,0 0-1,0 0 1,0 1 0,0-1-1,1 0 1,-1 0-1,0 0 1,0 0-1,0 0 1,1 1-1,-1-1 1,1 0 0,-1 0-1,0 0 1,1 1-1,0-2 1,20-25 384,1 1 1,1 1 0,2 0-1,0 2 1,48-33 0,-14 9-498,58-51-829,-40 29-6665,-51 45 730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10:22:55.294"/>
    </inkml:context>
    <inkml:brush xml:id="br0">
      <inkml:brushProperty name="width" value="0.05" units="cm"/>
      <inkml:brushProperty name="height" value="0.05" units="cm"/>
      <inkml:brushProperty name="color" value="#E71224"/>
    </inkml:brush>
  </inkml:definitions>
  <inkml:trace contextRef="#ctx0" brushRef="#br0">73 34 13750,'-31'-12'3410,"5"0"-3122,10 3 1793,32 18-608,15 9-929,11 15-128,21 15-80,10 12-144,16 16-32,-1 8-128,6 6-32,0 7-416,1-4-832,-7 0-1041,-4-2-273,5-7-1151,-6-6-5379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10:22:55.295"/>
    </inkml:context>
    <inkml:brush xml:id="br0">
      <inkml:brushProperty name="width" value="0.05" units="cm"/>
      <inkml:brushProperty name="height" value="0.05" units="cm"/>
      <inkml:brushProperty name="color" value="#E71224"/>
    </inkml:brush>
  </inkml:definitions>
  <inkml:trace contextRef="#ctx0" brushRef="#br0">37 443 13430,'-26'3'2401,"21"-6"-2177,0-12 353,15-3 831,21-6 17,11-9-16,16-3-401,4-9-512,11-4-400,1 1-96,-1-3-464,-16 6-1153,-10 3-1248,-5 6-1841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10:22:55.296"/>
    </inkml:context>
    <inkml:brush xml:id="br0">
      <inkml:brushProperty name="width" value="0.05" units="cm"/>
      <inkml:brushProperty name="height" value="0.05" units="cm"/>
      <inkml:brushProperty name="color" value="#E71224"/>
    </inkml:brush>
  </inkml:definitions>
  <inkml:trace contextRef="#ctx0" brushRef="#br0">59 57 6643,'-1'-1'551,"-19"-37"9262,19 37-9608,0-1 0,0 1-1,0 0 1,0 0-1,0 0 1,0 0 0,0 0-1,-1 0 1,1 0-1,0 0 1,-1 0-1,1 0 1,0 1 0,-1-1-1,1 1 1,-1-1-1,1 1 1,-1-1 0,0 1-1,1 0 1,-1 0-1,1 0 1,-1 0 0,-2 0-1,4 1-161,0-1 0,-1 1 1,1-1-1,0 1 0,0 0 0,0-1 0,-1 1 0,1-1 1,0 1-1,0 0 0,0-1 0,0 1 0,0-1 0,0 1 0,0 0 1,0-1-1,1 1 0,-1 0 0,0-1 0,0 1 0,0-1 1,1 1-1,-1-1 0,0 1 0,0-1 0,1 1 0,-1-1 1,1 1-1,-1-1 0,0 1 0,1-1 0,-1 1 0,1-1 0,-1 0 1,1 1-1,1 0 0,20 24 564,250 224-150,-157-146-738,10 3-2095,-39-40-4724,-29-29-771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10:22:55.297"/>
    </inkml:context>
    <inkml:brush xml:id="br0">
      <inkml:brushProperty name="width" value="0.1" units="cm"/>
      <inkml:brushProperty name="height" value="0.1" units="cm"/>
      <inkml:brushProperty name="color" value="#66CC00"/>
    </inkml:brush>
  </inkml:definitions>
  <inkml:trace contextRef="#ctx0" brushRef="#br0">68 464 9957,'-12'-18'6522,"-14"-1"-2294,-4-3-871,67 39-423,27 22-2490,54 57 181,-83-65-575,1-1 0,2-2 0,1-2 0,57 29 0,-94-54-42,1 0-1,0 0 1,0 0 0,-1-1 0,1 1-1,0-1 1,0 0 0,0 0-1,-1 0 1,1 0 0,0 0 0,0-1-1,0 1 1,-1-1 0,1 0-1,0 0 1,0 0 0,-1 0 0,1 0-1,-1 0 1,1-1 0,-1 1-1,0-1 1,1 0 0,-1 0 0,0 0-1,3-3 1,5-7 15,-1 0 1,0 0-1,15-27 0,-14 21-41,15-22 25,16-31-13,3 2-1,4 2 1,81-88-1,-116 141-18,31-30-118,82-65-1,-116 103-634,0 0 0,-1 1 1,2 0-1,-1 0 0,14-3 0,28-2-6195,-31 9 2213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10:22:55.29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52 1 12246,'-52'3'16749,"81"-3"-16547,821 6 1042,-702-15-1159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10:22:55.29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14 1 5426,'-13'12'11111,"60"-18"-10187,713 21 2658,58-3-1863,-815-12-1720,33-5-4,-25 0-163,-11 5 157,0 0 0,0-1 0,0 1 0,0 0 0,0-1-1,0 1 1,0 0 0,0-1 0,0 1 0,0 0 0,0 0 0,0-1-1,0 1 1,-1 0 0,1-1 0,0 1 0,0 0 0,0 0-1,0-1 1,0 1 0,-1 0 0,1 0 0,0 0 0,0-1-1,-1 1 1,1 0 0,0 0 0,0 0 0,-1-1 0,1 1-1,0 0 1,0 0 0,-1 0 0,1 0 0,0 0 0,-1 0-1,-7-6-336,-5-1-1072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10:22:55.300"/>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 49 12134,'14'-13'2413,"-13"13"-2212,0-1 0,1 1 0,-1-1 0,1 1 0,-1-1 1,1 1-1,-1 0 0,1 0 0,-1 0 0,1 0 0,2 0 0,42-2 1602,219 3 874,582-15-1931,-710-1-735,-126 12-300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10:22:55.301"/>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28 55 9124,'-28'-33'17423,"62"29"-16035,771 21-1242,-317-4-214,220-11-122,-388-3-290,-287-3-10,-43-14-1752,-31-9-1415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1:46:29.147"/>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 16 2497,'23'-9'7777,"-5"6"-6643,1 1-1,-1 1 0,1 0 1,-1 1-1,1 2 1,35 6-1,-8-3 35,52 1-1,-63-5-985,1 1 0,0 2 0,36 9 0,-68-12-173,13 4 191,1-1 0,29 2 1,-42-5-190,0-1 1,1 0 0,-1-1 0,0 1 0,1-1 0,-1 0 0,0-1 0,0 1 0,0-1 0,0 0 0,0 0 0,0 0 0,5-4-1,15-9-1033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1:45:02.880"/>
    </inkml:context>
    <inkml:brush xml:id="br0">
      <inkml:brushProperty name="width" value="0.05" units="cm"/>
      <inkml:brushProperty name="height" value="0.05" units="cm"/>
      <inkml:brushProperty name="color" value="#E71224"/>
    </inkml:brush>
  </inkml:definitions>
  <inkml:trace contextRef="#ctx0" brushRef="#br0">47 463 4690,'-2'0'546,"0"-1"0,0 1 0,0-1 0,0 1 0,1-1 0,-1 1 0,0-1 0,0 0 0,1 0 0,-1 0 0,1 0 0,-1 0 0,1-1 0,-1 1-1,1 0 1,0-1 0,-1 1 0,0-3 0,-13-9 4430,43 3-1164,54-20-2460,83-44 0,-53 22-1132,71-26-95,148-69-848,-326 145 527,29-17-602,-13 4-2556,-17 12-336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1:46:30.902"/>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 9 8868,'15'2'4317,"26"-13"154,-37 11-4058,-1 0-1,0 1 1,1-1 0,-1 1-1,0 0 1,0 0-1,1 0 1,5 3 0,9 2 59,78 12 241,1-5 1,106 2-1,62-22-3837,-256 6 2293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1:46:34.066"/>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 90 10309,'93'-43'8942,"-150"10"-6204,44 28-1533,23 0-1088,26 1-311,280 20 219,219 22-18,-454-31 0,94-5-1,-109-2 13,-65 0 21,-11-1-351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1:46:49.62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96 6323,'38'-48'14244,"-35"47"-14020,0 0-1,0 0 1,0 0-1,1 0 1,-1 1-1,0-1 1,0 1-1,0 0 1,6 0-1,63 1 307,-27 1-435,1-2 0,-1-2 0,0-1 0,1-3 0,70-18 0,-73 14 190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1:46:50.51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63 16 9588,'-32'-3'9681,"2"0"-5913,136 7-1077,12 1-2751,225-23 1020,-339 17-953,13 4-48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1:46:53.37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70 4034,'12'-12'12501,"-12"11"-12450,1 1 1,-1-1 0,0 1 0,0-1-1,0 1 1,0-1 0,0 1 0,4-4 569,-4 4-570,0-1 1,1 1 0,-1 0-1,0 0 1,1-1 0,-1 1 0,1 0-1,-1 0 1,1 0 0,-1 0 0,1 0-1,-1 0 1,0 0 0,1 0 0,-1 0-1,1 0 1,-1 0 0,1 0 0,-1 0-1,1 0 1,-1 0 0,0 0 0,1 0-1,-1 1 1,1-1 0,-1 0 0,2 2 258,-1-1-258,8 3 175,-1 0-1,1-1 1,0 0 0,0 0-1,1-1 1,-1 0 0,0 0-1,1-1 1,9 0 0,92-7-206,-58 2 92,773-33-92,-774 32-18,-33 3-15,1 0 0,0 1 0,27 2 0,-26 0-150,-1-1 0,1-1 1,-1-1-1,28-6 0,-22 4-235,45-3 0,-65 7-116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10:25:42.583"/>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 26 4546,'17'1'5770,"20"-13"-2426,-8 3-893,-25 8-1929,50-4 2250,-52 5-2568,1 0 1,0 0 0,0 0 0,-1 0-1,1 1 1,0-1 0,-1 1 0,1 0-1,0-1 1,-1 1 0,1 0-1,-1 1 1,1-1 0,-1 0 0,0 1-1,3 1 1,-2 4 132,0-1 0,-1 1 0,0 0 0,0 0 0,-1 0 0,1 0 0,-2 0 0,1 0 0,-1 9 0,1 3 60,1 29 300,-3 0 0,-2 1 0,-16 85 0,13-106-444,-2 0 1,-16 40-1,16-50-186,1 2 0,1-1 0,0 0 1,2 1-1,0 0 0,-2 32 0,5 7-5,-1-36-36,2-1 0,0 1 0,2 0 0,4 23 0,37 174 145,-39-198-156,-2-15 10,0 0 0,-1 0 0,0 0 0,0 0 0,-1 0 0,1 0 0,-2 0 0,1 1 0,-1-1 0,0 0 0,-1 0 0,1 0 0,-6 11 0,-8 27 79,12-35-83,0 0 1,-1 0-1,0 0 1,-1-1-1,-6 11 0,-2 12-40,11-20-21,9-16 30,-5 1 34,-1-1 1,0 1-1,0-1 1,0 1-1,0-1 0,0 1 1,-1-1-1,0 1 0,1-1 1,-1 1-1,-1-1 1,0-7-1,0-4 17,15-174-118,-7 129 38,-3-1 1,-3-67 0,-6 90 21,-10-44 0,8 52 1,1 0 1,-2-57-1,10 35 45,-1-37 29,-1 81-72,-1 0 1,0 0 0,0 1-1,-1-1 1,0 0-1,0 1 1,-1-1-1,-5-9 1,7 15-1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10:25:42.584"/>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82 48 6883,'27'-47'16184,"-27"46"-16075,-1 1-89,1 0 0,-1 1 1,1-1-1,-1 0 0,1 0 0,-1 0 1,1 0-1,-1 0 0,1 0 1,-1 1-1,1-1 0,-1 0 0,1 0 1,0 1-1,-1-1 0,1 0 0,0 0 1,-1 1-1,1-1 0,0 1 0,-1-1 1,1 0-1,0 1 0,-1-1 0,1 1 1,0-1-1,0 0 0,0 1 0,0-1 1,-1 1-1,1-1 0,0 1 0,0-1 1,0 1-1,-5 24 710,4-17-400,-9 35 641,-17 41 0,14-44-596,-13 60 0,19-52-338,3-1 1,1 1-1,2 0 1,8 65-1,4-32-16,37 137 0,-40-189-19,0-1-2,10 59 1,-17-79-1,-1 0 0,0 0 0,0 0 1,0 0-1,-1 0 0,0 1 0,-1-1 1,1-1-1,-2 1 0,1 0 0,-7 14 0,-14 15-38,16-26-210,0 0-1,1 1 1,0 0 0,1 0-1,-8 24 1,13-33-111,0-1 0,0 1 1,0-1-1,1 1 0,12 27-3944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10:25:42.585"/>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1 248 5699,'121'-34'8447,"3"13"-3685,126 0-1386,-82 9-1734,526-27 725,-191 15-1253,-274 8-782,644-29 643,-322 26-425,403 6 314,-719 30-747,157 5-57,130-7 4,77 0-99,-365-13-2,-89 1 8,240-26-1,32-28-1448,-375 48-3642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10:25:42.58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28 3730,'79'-27'22988,"-79"62"-22779,0-27 647,-2 218 983,5 245-1196,30-166-500,-5-89-105,-28-192-33,-2 1 0,0-1-1,-1 0 1,-2 0 0,0 0 0,-12 31 0,0 7-7,8-30-87,-10 50 267,18-77-290,1 1-1,0-1 0,-1 0 0,2 1 1,-1-1-1,1 0 0,-1 0 0,1 1 0,1-1 1,-1 0-1,1 0 0,4 8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10:25:42.58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33 12358,'23'-10'5906,"35"10"-1446,34 16-2740,-33-5-1273,62 2-211,1-6-1,135-9 1,-154-1-193,793-47 171,-819 42-142,0 3 0,0 3 0,140 17 0,-168-11-35,1-2 1,-1-2 0,54-7-1,70-1 2,-51 11 10,382 27-5,-454-26-31,1-1 0,82-8-1,-81 2-3,0 2 0,63 7-1,-104-5-9,449 68-115,-441-66 43,0-1 0,-1-1 0,1-1 0,0 0 0,28-5 0,9-7-3731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1:45:03.269"/>
    </inkml:context>
    <inkml:brush xml:id="br0">
      <inkml:brushProperty name="width" value="0.05" units="cm"/>
      <inkml:brushProperty name="height" value="0.05" units="cm"/>
      <inkml:brushProperty name="color" value="#E71224"/>
    </inkml:brush>
  </inkml:definitions>
  <inkml:trace contextRef="#ctx0" brushRef="#br0">31 15 16808,'-30'-14'6065,"46"20"-4551,12 7-823,-1 1 0,-1 2 0,0 0 0,-1 1 0,40 38 0,101 115 163,-48-28-642,18 20-459,-104-130-1368,37 31-1,-36-41-3122,-2-11-2398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10:25:42.58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64 42 6083,'8'-42'23805,"-8"43"-23686,-15 17 1035,3 24-935,0 0-1,3 1 1,-5 64 0,5 135 512,24-32-731,-3-72 0,-2-54 0,3 0 0,31 103 0,-26-115 0,-2 0 0,8 112 0,-19-118 0,-1-28 0,-2 0 0,-1 0 0,-3 1 0,-9 62 0,-40 111-104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10:25:42.58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76 7844,'120'-13'8367,"0"3"-4087,240-8-1246,101 38-1513,-178-2-1009,953-3 150,-546 17-514,-240-4-88,256-18-200,-205-5 56,-27-31 84,-46 1-72,386-13-1217,-740 33 1337,160-26-28,-157 17-51,151-6 0,16 20 92,-228-4-161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10:25:42.590"/>
    </inkml:context>
    <inkml:brush xml:id="br0">
      <inkml:brushProperty name="width" value="0.3" units="cm"/>
      <inkml:brushProperty name="height" value="0.6" units="cm"/>
      <inkml:brushProperty name="color" value="#00FDFF"/>
      <inkml:brushProperty name="tip" value="rectangle"/>
      <inkml:brushProperty name="rasterOp" value="maskPen"/>
    </inkml:brush>
  </inkml:definitions>
  <inkml:trace contextRef="#ctx0" brushRef="#br0">0 88 9460,'6'-3'619,"0"-1"-1,0 1 1,0 1-1,0-1 0,0 1 1,0 0-1,1 0 1,-1 1-1,1 0 0,-1 0 1,1 0-1,0 1 1,-1 0-1,1 1 1,-1-1-1,1 1 0,0 0 1,-1 1-1,10 3 1,16 0 33,0-2 1,0-1-1,54-4 1,-17 0 178,157-10-50,33-1-753,-99 22 13,-80-3 40,0-4 1,98-9-1,97-10-52,71-8 22,-285 17-46,-1 3 1,72 3-1,123 19 24,-215-13-26,55 0-4,125-11 0,-20-1-45,-89 16 39,-86-4 3,1-2-1,-1 0 1,1-2-1,45-5 1,-44 0 3,-16 2 2,0 0 0,1 1 0,-1 1 1,1 0-1,-1 0 0,1 1 0,0 0 0,-1 1 1,1 1-1,-1 0 0,20 6 0,-17-4-1,1-1 0,0 0 0,-1-2 0,1 1 0,0-2 0,0 0 0,0 0 0,-1-1 0,19-4 0,51-2 0,-73 7-169,-1 1 0,1-2-1,-1 0 1,1 0 0,-1 0-1,1-2 1,-1 1 0,0-1-1,0-1 1,12-5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1:45:04.039"/>
    </inkml:context>
    <inkml:brush xml:id="br0">
      <inkml:brushProperty name="width" value="0.05" units="cm"/>
      <inkml:brushProperty name="height" value="0.05" units="cm"/>
      <inkml:brushProperty name="color" value="#E71224"/>
    </inkml:brush>
  </inkml:definitions>
  <inkml:trace contextRef="#ctx0" brushRef="#br0">89 566 8036,'-7'0'1000,"1"0"0,0 0 0,-1 0 1,1-1-1,-1 0 0,1 0 0,0 0 1,0-1-1,0 0 0,0 0 0,0-1 1,-6-3-1,11 5-946,1 0 0,0 1 0,0-1 0,0 0-1,-1 1 1,1-1 0,0 0 0,0 1 0,0-1 0,0 0 0,0 0 0,0 1 0,0-1-1,0 0 1,1 1 0,-1-1 0,0 0 0,0 1 0,0-1 0,1 0 0,-1 1 0,0-1-1,1 0 1,-1 1 0,1-1 0,-1 1 0,1-1 0,0 0 0,17-19 406,-14 17-301,28-26 556,1 2 1,2 1-1,0 1 0,46-22 0,163-71 970,-165 83-1559,181-99-405,-152 72-7531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1:45:04.399"/>
    </inkml:context>
    <inkml:brush xml:id="br0">
      <inkml:brushProperty name="width" value="0.05" units="cm"/>
      <inkml:brushProperty name="height" value="0.05" units="cm"/>
      <inkml:brushProperty name="color" value="#E71224"/>
    </inkml:brush>
  </inkml:definitions>
  <inkml:trace contextRef="#ctx0" brushRef="#br0">127 27 13958,'-46'-9'3902,"29"7"-2222,1-1 1,-31-9-1,98 37-132,-1 4 0,75 54 0,86 87-311,-59-46-771,-107-89-517,61 48-462,139 83-1,-237-161-104,-1-1 0,1 0 0,0-1 0,0 0 0,10 2 0,22-3-5980,-14-7-557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1:45:16.411"/>
    </inkml:context>
    <inkml:brush xml:id="br0">
      <inkml:brushProperty name="width" value="0.1" units="cm"/>
      <inkml:brushProperty name="height" value="0.1" units="cm"/>
      <inkml:brushProperty name="color" value="#66CC00"/>
    </inkml:brush>
  </inkml:definitions>
  <inkml:trace contextRef="#ctx0" brushRef="#br0">74 638 1969,'-28'-18'15641,"22"15"-14875,1 1 0,0-1 0,0-1 0,0 1 0,1 0 0,-8-8 0,11 10-717,1 1 0,0-1-1,-1 1 1,1-1 0,0 0 0,0 1 0,-1-1-1,1 1 1,0-1 0,0 0 0,0 1-1,0-1 1,0 1 0,-1-1 0,1 0 0,0 1-1,0-1 1,1 1 0,-1-1 0,0 0 0,0 1-1,0-1 1,0 1 0,0-1 0,1 0-1,-1 0 1,2-1 190,-1 1-1,1-1 1,-1 1-1,1-1 1,0 1-1,-1 0 1,1-1-1,0 1 1,0 0-1,0 0 1,4-1-1,-5 2-128,1-1 1,0 1-1,0 0 0,-1 0 1,1 0-1,0 0 0,0 0 1,-1 0-1,1 1 0,0-1 1,-1 1-1,1-1 0,0 1 1,-1-1-1,1 1 1,-1 0-1,1 0 0,-1 0 1,1 0-1,1 2 0,36 30 312,-20-15-298,35 24-44,225 194 219,-276-233-286,0 0 0,0 0 1,0 0-1,0 0 1,1-1-1,-1 1 1,1-1-1,-1 0 0,1 0 1,6 2-1,-7-4 5,-1 0 0,1 0-1,0-1 1,-1 1 0,1 0-1,-1-1 1,1 0-1,-1 1 1,1-1 0,-1 0-1,1 0 1,-1-1 0,0 1-1,0 0 1,1-1 0,-1 1-1,0-1 1,3-3-1,188-154 433,320-342 0,-490 473-269,40-59 1,-57 78-319,0-1 0,-1 0 0,-1 0 0,0-1 1,0 1-1,-1-1 0,0 0 0,-1 0 0,0 0 0,1-15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1:45:25.48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48 21 12838,'-47'-12'9719,"75"6"-8329,58 3-552,0 4 0,155 21 0,39 1-524,-194-23-42,88-12 0,-143 12 582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1:45:26.73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94 12470,'3'1'187,"0"-1"0,0 0 0,0 0 1,0 0-1,0 0 0,0 0 0,0-1 0,0 1 1,0-1-1,0 0 0,0 0 0,0 0 0,3-2 1,8-2 619,44-7 973,-1 3 0,92-4 1,121 13-72,-179 2-1273,482-5 720,-158-1 1082,-405 3-2042,1-1 0,-1 0-1,0-1 1,0 0 0,16-8 0,21-5-147,-35 11-11,-1 6 831,-12 0-898,1-1 0,-1 1 0,0-1 1,1 0-1,-1 1 0,0-1 0,0 0 0,0 1 0,1-1 0,-1 0 0,0 0 0,0 1 0,0-1 0,1 0 1,-1 0-1,0 0 0,0 0 0,0 0 0,0 0 0,1-1 0,-1 1 0,0 0 0,0 0 0,-1-1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035AE-CA6C-083F-8E0E-C573C70E47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51048761-9FD3-0994-2BF3-3E4EF18FAE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857C623A-1787-40DE-5D87-C0DCC5A7D41C}"/>
              </a:ext>
            </a:extLst>
          </p:cNvPr>
          <p:cNvSpPr>
            <a:spLocks noGrp="1"/>
          </p:cNvSpPr>
          <p:nvPr>
            <p:ph type="dt" sz="half" idx="10"/>
          </p:nvPr>
        </p:nvSpPr>
        <p:spPr/>
        <p:txBody>
          <a:bodyPr/>
          <a:lstStyle/>
          <a:p>
            <a:fld id="{34AA6018-5F45-4A92-8942-2BD1DAA95263}" type="datetimeFigureOut">
              <a:rPr lang="en-AU" smtClean="0"/>
              <a:t>17/05/2023</a:t>
            </a:fld>
            <a:endParaRPr lang="en-AU"/>
          </a:p>
        </p:txBody>
      </p:sp>
      <p:sp>
        <p:nvSpPr>
          <p:cNvPr id="5" name="Footer Placeholder 4">
            <a:extLst>
              <a:ext uri="{FF2B5EF4-FFF2-40B4-BE49-F238E27FC236}">
                <a16:creationId xmlns:a16="http://schemas.microsoft.com/office/drawing/2014/main" id="{46980BFC-B990-0B5F-FDE8-35A9DC4998F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A0D8E07-F628-B631-8BC3-D0C65479DCCC}"/>
              </a:ext>
            </a:extLst>
          </p:cNvPr>
          <p:cNvSpPr>
            <a:spLocks noGrp="1"/>
          </p:cNvSpPr>
          <p:nvPr>
            <p:ph type="sldNum" sz="quarter" idx="12"/>
          </p:nvPr>
        </p:nvSpPr>
        <p:spPr/>
        <p:txBody>
          <a:bodyPr/>
          <a:lstStyle/>
          <a:p>
            <a:fld id="{FECA9215-6BB5-4E5C-B459-F607A662E3B3}" type="slidenum">
              <a:rPr lang="en-AU" smtClean="0"/>
              <a:t>‹#›</a:t>
            </a:fld>
            <a:endParaRPr lang="en-AU"/>
          </a:p>
        </p:txBody>
      </p:sp>
    </p:spTree>
    <p:extLst>
      <p:ext uri="{BB962C8B-B14F-4D97-AF65-F5344CB8AC3E}">
        <p14:creationId xmlns:p14="http://schemas.microsoft.com/office/powerpoint/2010/main" val="176035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FEBCE-883A-11A4-04D9-39B3D8CE2A5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5DE276F-1481-F065-2828-4C11DF1796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DA8F664-2E12-59A4-C635-127E41D92B31}"/>
              </a:ext>
            </a:extLst>
          </p:cNvPr>
          <p:cNvSpPr>
            <a:spLocks noGrp="1"/>
          </p:cNvSpPr>
          <p:nvPr>
            <p:ph type="dt" sz="half" idx="10"/>
          </p:nvPr>
        </p:nvSpPr>
        <p:spPr/>
        <p:txBody>
          <a:bodyPr/>
          <a:lstStyle/>
          <a:p>
            <a:fld id="{34AA6018-5F45-4A92-8942-2BD1DAA95263}" type="datetimeFigureOut">
              <a:rPr lang="en-AU" smtClean="0"/>
              <a:t>17/05/2023</a:t>
            </a:fld>
            <a:endParaRPr lang="en-AU"/>
          </a:p>
        </p:txBody>
      </p:sp>
      <p:sp>
        <p:nvSpPr>
          <p:cNvPr id="5" name="Footer Placeholder 4">
            <a:extLst>
              <a:ext uri="{FF2B5EF4-FFF2-40B4-BE49-F238E27FC236}">
                <a16:creationId xmlns:a16="http://schemas.microsoft.com/office/drawing/2014/main" id="{F722B0A2-FBA5-5473-B1BD-F15F8315BC1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333856C-8E98-2153-581E-3C40358CCB30}"/>
              </a:ext>
            </a:extLst>
          </p:cNvPr>
          <p:cNvSpPr>
            <a:spLocks noGrp="1"/>
          </p:cNvSpPr>
          <p:nvPr>
            <p:ph type="sldNum" sz="quarter" idx="12"/>
          </p:nvPr>
        </p:nvSpPr>
        <p:spPr/>
        <p:txBody>
          <a:bodyPr/>
          <a:lstStyle/>
          <a:p>
            <a:fld id="{FECA9215-6BB5-4E5C-B459-F607A662E3B3}" type="slidenum">
              <a:rPr lang="en-AU" smtClean="0"/>
              <a:t>‹#›</a:t>
            </a:fld>
            <a:endParaRPr lang="en-AU"/>
          </a:p>
        </p:txBody>
      </p:sp>
    </p:spTree>
    <p:extLst>
      <p:ext uri="{BB962C8B-B14F-4D97-AF65-F5344CB8AC3E}">
        <p14:creationId xmlns:p14="http://schemas.microsoft.com/office/powerpoint/2010/main" val="3298169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566B47-E52A-AE63-E94D-7CDC751E50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7E71DBD-22C7-D51C-8D46-86BD421C6A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456FFA2-6031-D032-9CE8-455317C2DD36}"/>
              </a:ext>
            </a:extLst>
          </p:cNvPr>
          <p:cNvSpPr>
            <a:spLocks noGrp="1"/>
          </p:cNvSpPr>
          <p:nvPr>
            <p:ph type="dt" sz="half" idx="10"/>
          </p:nvPr>
        </p:nvSpPr>
        <p:spPr/>
        <p:txBody>
          <a:bodyPr/>
          <a:lstStyle/>
          <a:p>
            <a:fld id="{34AA6018-5F45-4A92-8942-2BD1DAA95263}" type="datetimeFigureOut">
              <a:rPr lang="en-AU" smtClean="0"/>
              <a:t>17/05/2023</a:t>
            </a:fld>
            <a:endParaRPr lang="en-AU"/>
          </a:p>
        </p:txBody>
      </p:sp>
      <p:sp>
        <p:nvSpPr>
          <p:cNvPr id="5" name="Footer Placeholder 4">
            <a:extLst>
              <a:ext uri="{FF2B5EF4-FFF2-40B4-BE49-F238E27FC236}">
                <a16:creationId xmlns:a16="http://schemas.microsoft.com/office/drawing/2014/main" id="{8EAF77DF-874D-9C09-D436-4F47DF46149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CE1DEE1-1B36-A42E-21EA-D3628E05C8DE}"/>
              </a:ext>
            </a:extLst>
          </p:cNvPr>
          <p:cNvSpPr>
            <a:spLocks noGrp="1"/>
          </p:cNvSpPr>
          <p:nvPr>
            <p:ph type="sldNum" sz="quarter" idx="12"/>
          </p:nvPr>
        </p:nvSpPr>
        <p:spPr/>
        <p:txBody>
          <a:bodyPr/>
          <a:lstStyle/>
          <a:p>
            <a:fld id="{FECA9215-6BB5-4E5C-B459-F607A662E3B3}" type="slidenum">
              <a:rPr lang="en-AU" smtClean="0"/>
              <a:t>‹#›</a:t>
            </a:fld>
            <a:endParaRPr lang="en-AU"/>
          </a:p>
        </p:txBody>
      </p:sp>
    </p:spTree>
    <p:extLst>
      <p:ext uri="{BB962C8B-B14F-4D97-AF65-F5344CB8AC3E}">
        <p14:creationId xmlns:p14="http://schemas.microsoft.com/office/powerpoint/2010/main" val="260568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ED4B-6C7D-C49B-D1AF-95CED793F44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44352BD-0CAB-75F6-8603-2F90F314BC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50C141F-9482-A08B-D56A-AA8CB9C597B4}"/>
              </a:ext>
            </a:extLst>
          </p:cNvPr>
          <p:cNvSpPr>
            <a:spLocks noGrp="1"/>
          </p:cNvSpPr>
          <p:nvPr>
            <p:ph type="dt" sz="half" idx="10"/>
          </p:nvPr>
        </p:nvSpPr>
        <p:spPr/>
        <p:txBody>
          <a:bodyPr/>
          <a:lstStyle/>
          <a:p>
            <a:fld id="{34AA6018-5F45-4A92-8942-2BD1DAA95263}" type="datetimeFigureOut">
              <a:rPr lang="en-AU" smtClean="0"/>
              <a:t>17/05/2023</a:t>
            </a:fld>
            <a:endParaRPr lang="en-AU"/>
          </a:p>
        </p:txBody>
      </p:sp>
      <p:sp>
        <p:nvSpPr>
          <p:cNvPr id="5" name="Footer Placeholder 4">
            <a:extLst>
              <a:ext uri="{FF2B5EF4-FFF2-40B4-BE49-F238E27FC236}">
                <a16:creationId xmlns:a16="http://schemas.microsoft.com/office/drawing/2014/main" id="{1CAEE605-CDE4-1BDF-DAAA-A95207EE118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232EC5F-9009-437D-2099-7987C966216B}"/>
              </a:ext>
            </a:extLst>
          </p:cNvPr>
          <p:cNvSpPr>
            <a:spLocks noGrp="1"/>
          </p:cNvSpPr>
          <p:nvPr>
            <p:ph type="sldNum" sz="quarter" idx="12"/>
          </p:nvPr>
        </p:nvSpPr>
        <p:spPr/>
        <p:txBody>
          <a:bodyPr/>
          <a:lstStyle/>
          <a:p>
            <a:fld id="{FECA9215-6BB5-4E5C-B459-F607A662E3B3}" type="slidenum">
              <a:rPr lang="en-AU" smtClean="0"/>
              <a:t>‹#›</a:t>
            </a:fld>
            <a:endParaRPr lang="en-AU"/>
          </a:p>
        </p:txBody>
      </p:sp>
    </p:spTree>
    <p:extLst>
      <p:ext uri="{BB962C8B-B14F-4D97-AF65-F5344CB8AC3E}">
        <p14:creationId xmlns:p14="http://schemas.microsoft.com/office/powerpoint/2010/main" val="386252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2324D-4215-C817-364B-D37DCE20AF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B2B5514-56E0-58DF-91B1-338D2E3C78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C7CC76-637A-574D-CC3A-91A26F874139}"/>
              </a:ext>
            </a:extLst>
          </p:cNvPr>
          <p:cNvSpPr>
            <a:spLocks noGrp="1"/>
          </p:cNvSpPr>
          <p:nvPr>
            <p:ph type="dt" sz="half" idx="10"/>
          </p:nvPr>
        </p:nvSpPr>
        <p:spPr/>
        <p:txBody>
          <a:bodyPr/>
          <a:lstStyle/>
          <a:p>
            <a:fld id="{34AA6018-5F45-4A92-8942-2BD1DAA95263}" type="datetimeFigureOut">
              <a:rPr lang="en-AU" smtClean="0"/>
              <a:t>17/05/2023</a:t>
            </a:fld>
            <a:endParaRPr lang="en-AU"/>
          </a:p>
        </p:txBody>
      </p:sp>
      <p:sp>
        <p:nvSpPr>
          <p:cNvPr id="5" name="Footer Placeholder 4">
            <a:extLst>
              <a:ext uri="{FF2B5EF4-FFF2-40B4-BE49-F238E27FC236}">
                <a16:creationId xmlns:a16="http://schemas.microsoft.com/office/drawing/2014/main" id="{7EB4E44C-F049-5836-4715-F0B2F932715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1B0B9CD-EB81-7BBB-0A06-EDA78F357D97}"/>
              </a:ext>
            </a:extLst>
          </p:cNvPr>
          <p:cNvSpPr>
            <a:spLocks noGrp="1"/>
          </p:cNvSpPr>
          <p:nvPr>
            <p:ph type="sldNum" sz="quarter" idx="12"/>
          </p:nvPr>
        </p:nvSpPr>
        <p:spPr/>
        <p:txBody>
          <a:bodyPr/>
          <a:lstStyle/>
          <a:p>
            <a:fld id="{FECA9215-6BB5-4E5C-B459-F607A662E3B3}" type="slidenum">
              <a:rPr lang="en-AU" smtClean="0"/>
              <a:t>‹#›</a:t>
            </a:fld>
            <a:endParaRPr lang="en-AU"/>
          </a:p>
        </p:txBody>
      </p:sp>
    </p:spTree>
    <p:extLst>
      <p:ext uri="{BB962C8B-B14F-4D97-AF65-F5344CB8AC3E}">
        <p14:creationId xmlns:p14="http://schemas.microsoft.com/office/powerpoint/2010/main" val="2353330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976A7-07B9-BBC6-2E4D-7EB3E2328DA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DC4093A-AAB0-1204-B0EB-8BC1924680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6236C95-2F0F-FC64-2898-7BEE8B2364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6F40B4F-B394-CC67-52C9-C83A48D98B49}"/>
              </a:ext>
            </a:extLst>
          </p:cNvPr>
          <p:cNvSpPr>
            <a:spLocks noGrp="1"/>
          </p:cNvSpPr>
          <p:nvPr>
            <p:ph type="dt" sz="half" idx="10"/>
          </p:nvPr>
        </p:nvSpPr>
        <p:spPr/>
        <p:txBody>
          <a:bodyPr/>
          <a:lstStyle/>
          <a:p>
            <a:fld id="{34AA6018-5F45-4A92-8942-2BD1DAA95263}" type="datetimeFigureOut">
              <a:rPr lang="en-AU" smtClean="0"/>
              <a:t>17/05/2023</a:t>
            </a:fld>
            <a:endParaRPr lang="en-AU"/>
          </a:p>
        </p:txBody>
      </p:sp>
      <p:sp>
        <p:nvSpPr>
          <p:cNvPr id="6" name="Footer Placeholder 5">
            <a:extLst>
              <a:ext uri="{FF2B5EF4-FFF2-40B4-BE49-F238E27FC236}">
                <a16:creationId xmlns:a16="http://schemas.microsoft.com/office/drawing/2014/main" id="{D3C0D734-0266-1FF3-F2EC-940373F117F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6D489A8-9C1A-3F6E-DE2F-44D76AC475AE}"/>
              </a:ext>
            </a:extLst>
          </p:cNvPr>
          <p:cNvSpPr>
            <a:spLocks noGrp="1"/>
          </p:cNvSpPr>
          <p:nvPr>
            <p:ph type="sldNum" sz="quarter" idx="12"/>
          </p:nvPr>
        </p:nvSpPr>
        <p:spPr/>
        <p:txBody>
          <a:bodyPr/>
          <a:lstStyle/>
          <a:p>
            <a:fld id="{FECA9215-6BB5-4E5C-B459-F607A662E3B3}" type="slidenum">
              <a:rPr lang="en-AU" smtClean="0"/>
              <a:t>‹#›</a:t>
            </a:fld>
            <a:endParaRPr lang="en-AU"/>
          </a:p>
        </p:txBody>
      </p:sp>
    </p:spTree>
    <p:extLst>
      <p:ext uri="{BB962C8B-B14F-4D97-AF65-F5344CB8AC3E}">
        <p14:creationId xmlns:p14="http://schemas.microsoft.com/office/powerpoint/2010/main" val="3817200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4F0D4-9789-C3C4-82A3-A93B5DA09C9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336126A-A201-D91E-1BA9-E12CA899EB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2642D0-CCA6-B8FD-9670-03EC8AC49F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3596033-F298-B188-9A98-5E2E8D7553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3A79D1-2769-D628-AB00-210F7496DC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AE0A576D-582C-248E-DFB9-20AD28129E6F}"/>
              </a:ext>
            </a:extLst>
          </p:cNvPr>
          <p:cNvSpPr>
            <a:spLocks noGrp="1"/>
          </p:cNvSpPr>
          <p:nvPr>
            <p:ph type="dt" sz="half" idx="10"/>
          </p:nvPr>
        </p:nvSpPr>
        <p:spPr/>
        <p:txBody>
          <a:bodyPr/>
          <a:lstStyle/>
          <a:p>
            <a:fld id="{34AA6018-5F45-4A92-8942-2BD1DAA95263}" type="datetimeFigureOut">
              <a:rPr lang="en-AU" smtClean="0"/>
              <a:t>17/05/2023</a:t>
            </a:fld>
            <a:endParaRPr lang="en-AU"/>
          </a:p>
        </p:txBody>
      </p:sp>
      <p:sp>
        <p:nvSpPr>
          <p:cNvPr id="8" name="Footer Placeholder 7">
            <a:extLst>
              <a:ext uri="{FF2B5EF4-FFF2-40B4-BE49-F238E27FC236}">
                <a16:creationId xmlns:a16="http://schemas.microsoft.com/office/drawing/2014/main" id="{93E31801-6EDE-9DC6-9904-6F01FA93A70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8515B42-87D0-F657-B2C8-700FF2BACA00}"/>
              </a:ext>
            </a:extLst>
          </p:cNvPr>
          <p:cNvSpPr>
            <a:spLocks noGrp="1"/>
          </p:cNvSpPr>
          <p:nvPr>
            <p:ph type="sldNum" sz="quarter" idx="12"/>
          </p:nvPr>
        </p:nvSpPr>
        <p:spPr/>
        <p:txBody>
          <a:bodyPr/>
          <a:lstStyle/>
          <a:p>
            <a:fld id="{FECA9215-6BB5-4E5C-B459-F607A662E3B3}" type="slidenum">
              <a:rPr lang="en-AU" smtClean="0"/>
              <a:t>‹#›</a:t>
            </a:fld>
            <a:endParaRPr lang="en-AU"/>
          </a:p>
        </p:txBody>
      </p:sp>
    </p:spTree>
    <p:extLst>
      <p:ext uri="{BB962C8B-B14F-4D97-AF65-F5344CB8AC3E}">
        <p14:creationId xmlns:p14="http://schemas.microsoft.com/office/powerpoint/2010/main" val="1384265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33D0D-2991-3C7B-2A4F-367979FC485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5957F5C-CF6C-1EFD-8BD5-05DA79528F88}"/>
              </a:ext>
            </a:extLst>
          </p:cNvPr>
          <p:cNvSpPr>
            <a:spLocks noGrp="1"/>
          </p:cNvSpPr>
          <p:nvPr>
            <p:ph type="dt" sz="half" idx="10"/>
          </p:nvPr>
        </p:nvSpPr>
        <p:spPr/>
        <p:txBody>
          <a:bodyPr/>
          <a:lstStyle/>
          <a:p>
            <a:fld id="{34AA6018-5F45-4A92-8942-2BD1DAA95263}" type="datetimeFigureOut">
              <a:rPr lang="en-AU" smtClean="0"/>
              <a:t>17/05/2023</a:t>
            </a:fld>
            <a:endParaRPr lang="en-AU"/>
          </a:p>
        </p:txBody>
      </p:sp>
      <p:sp>
        <p:nvSpPr>
          <p:cNvPr id="4" name="Footer Placeholder 3">
            <a:extLst>
              <a:ext uri="{FF2B5EF4-FFF2-40B4-BE49-F238E27FC236}">
                <a16:creationId xmlns:a16="http://schemas.microsoft.com/office/drawing/2014/main" id="{0AFF8CC2-04A5-21F3-484C-50024EF4510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31286DD-B15D-0D96-9BE4-06FAE7F8B0D5}"/>
              </a:ext>
            </a:extLst>
          </p:cNvPr>
          <p:cNvSpPr>
            <a:spLocks noGrp="1"/>
          </p:cNvSpPr>
          <p:nvPr>
            <p:ph type="sldNum" sz="quarter" idx="12"/>
          </p:nvPr>
        </p:nvSpPr>
        <p:spPr/>
        <p:txBody>
          <a:bodyPr/>
          <a:lstStyle/>
          <a:p>
            <a:fld id="{FECA9215-6BB5-4E5C-B459-F607A662E3B3}" type="slidenum">
              <a:rPr lang="en-AU" smtClean="0"/>
              <a:t>‹#›</a:t>
            </a:fld>
            <a:endParaRPr lang="en-AU"/>
          </a:p>
        </p:txBody>
      </p:sp>
    </p:spTree>
    <p:extLst>
      <p:ext uri="{BB962C8B-B14F-4D97-AF65-F5344CB8AC3E}">
        <p14:creationId xmlns:p14="http://schemas.microsoft.com/office/powerpoint/2010/main" val="159880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E4D8CF-53C8-C268-D62E-80A9BE93E243}"/>
              </a:ext>
            </a:extLst>
          </p:cNvPr>
          <p:cNvSpPr>
            <a:spLocks noGrp="1"/>
          </p:cNvSpPr>
          <p:nvPr>
            <p:ph type="dt" sz="half" idx="10"/>
          </p:nvPr>
        </p:nvSpPr>
        <p:spPr/>
        <p:txBody>
          <a:bodyPr/>
          <a:lstStyle/>
          <a:p>
            <a:fld id="{34AA6018-5F45-4A92-8942-2BD1DAA95263}" type="datetimeFigureOut">
              <a:rPr lang="en-AU" smtClean="0"/>
              <a:t>17/05/2023</a:t>
            </a:fld>
            <a:endParaRPr lang="en-AU"/>
          </a:p>
        </p:txBody>
      </p:sp>
      <p:sp>
        <p:nvSpPr>
          <p:cNvPr id="3" name="Footer Placeholder 2">
            <a:extLst>
              <a:ext uri="{FF2B5EF4-FFF2-40B4-BE49-F238E27FC236}">
                <a16:creationId xmlns:a16="http://schemas.microsoft.com/office/drawing/2014/main" id="{5B2AA477-C08E-8FEE-CC65-581B9602B22A}"/>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011E264-B609-247C-C007-BCCDB5B7F37C}"/>
              </a:ext>
            </a:extLst>
          </p:cNvPr>
          <p:cNvSpPr>
            <a:spLocks noGrp="1"/>
          </p:cNvSpPr>
          <p:nvPr>
            <p:ph type="sldNum" sz="quarter" idx="12"/>
          </p:nvPr>
        </p:nvSpPr>
        <p:spPr/>
        <p:txBody>
          <a:bodyPr/>
          <a:lstStyle/>
          <a:p>
            <a:fld id="{FECA9215-6BB5-4E5C-B459-F607A662E3B3}" type="slidenum">
              <a:rPr lang="en-AU" smtClean="0"/>
              <a:t>‹#›</a:t>
            </a:fld>
            <a:endParaRPr lang="en-AU"/>
          </a:p>
        </p:txBody>
      </p:sp>
    </p:spTree>
    <p:extLst>
      <p:ext uri="{BB962C8B-B14F-4D97-AF65-F5344CB8AC3E}">
        <p14:creationId xmlns:p14="http://schemas.microsoft.com/office/powerpoint/2010/main" val="2218762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3DC09-C2AA-B0A6-6DF5-30BD5BD658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F7342E0-EDFE-4B83-467B-E3EAEC1F15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2428BB1-471B-C28C-6518-485A0B902F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EBF994-60F2-2D5A-2B93-E07D0D049B71}"/>
              </a:ext>
            </a:extLst>
          </p:cNvPr>
          <p:cNvSpPr>
            <a:spLocks noGrp="1"/>
          </p:cNvSpPr>
          <p:nvPr>
            <p:ph type="dt" sz="half" idx="10"/>
          </p:nvPr>
        </p:nvSpPr>
        <p:spPr/>
        <p:txBody>
          <a:bodyPr/>
          <a:lstStyle/>
          <a:p>
            <a:fld id="{34AA6018-5F45-4A92-8942-2BD1DAA95263}" type="datetimeFigureOut">
              <a:rPr lang="en-AU" smtClean="0"/>
              <a:t>17/05/2023</a:t>
            </a:fld>
            <a:endParaRPr lang="en-AU"/>
          </a:p>
        </p:txBody>
      </p:sp>
      <p:sp>
        <p:nvSpPr>
          <p:cNvPr id="6" name="Footer Placeholder 5">
            <a:extLst>
              <a:ext uri="{FF2B5EF4-FFF2-40B4-BE49-F238E27FC236}">
                <a16:creationId xmlns:a16="http://schemas.microsoft.com/office/drawing/2014/main" id="{F7FE5D8E-729F-FCD1-AD8E-8A313182E32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3E092D6-544C-5DC3-F4B3-A43C8B6835B4}"/>
              </a:ext>
            </a:extLst>
          </p:cNvPr>
          <p:cNvSpPr>
            <a:spLocks noGrp="1"/>
          </p:cNvSpPr>
          <p:nvPr>
            <p:ph type="sldNum" sz="quarter" idx="12"/>
          </p:nvPr>
        </p:nvSpPr>
        <p:spPr/>
        <p:txBody>
          <a:bodyPr/>
          <a:lstStyle/>
          <a:p>
            <a:fld id="{FECA9215-6BB5-4E5C-B459-F607A662E3B3}" type="slidenum">
              <a:rPr lang="en-AU" smtClean="0"/>
              <a:t>‹#›</a:t>
            </a:fld>
            <a:endParaRPr lang="en-AU"/>
          </a:p>
        </p:txBody>
      </p:sp>
    </p:spTree>
    <p:extLst>
      <p:ext uri="{BB962C8B-B14F-4D97-AF65-F5344CB8AC3E}">
        <p14:creationId xmlns:p14="http://schemas.microsoft.com/office/powerpoint/2010/main" val="3182570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EA689-A925-50AA-2C5B-C76EEE73F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C556E46-ABD0-71FC-9FBA-799AD67DB9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053E1DA-4FAA-5D49-178A-852FAB03F4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66C030-7059-81AC-FF9F-53BFF7854E91}"/>
              </a:ext>
            </a:extLst>
          </p:cNvPr>
          <p:cNvSpPr>
            <a:spLocks noGrp="1"/>
          </p:cNvSpPr>
          <p:nvPr>
            <p:ph type="dt" sz="half" idx="10"/>
          </p:nvPr>
        </p:nvSpPr>
        <p:spPr/>
        <p:txBody>
          <a:bodyPr/>
          <a:lstStyle/>
          <a:p>
            <a:fld id="{34AA6018-5F45-4A92-8942-2BD1DAA95263}" type="datetimeFigureOut">
              <a:rPr lang="en-AU" smtClean="0"/>
              <a:t>17/05/2023</a:t>
            </a:fld>
            <a:endParaRPr lang="en-AU"/>
          </a:p>
        </p:txBody>
      </p:sp>
      <p:sp>
        <p:nvSpPr>
          <p:cNvPr id="6" name="Footer Placeholder 5">
            <a:extLst>
              <a:ext uri="{FF2B5EF4-FFF2-40B4-BE49-F238E27FC236}">
                <a16:creationId xmlns:a16="http://schemas.microsoft.com/office/drawing/2014/main" id="{50510136-0A38-1A8E-E35B-3B917327ED7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B709BBD-E93E-3431-FD3F-7E2C47392917}"/>
              </a:ext>
            </a:extLst>
          </p:cNvPr>
          <p:cNvSpPr>
            <a:spLocks noGrp="1"/>
          </p:cNvSpPr>
          <p:nvPr>
            <p:ph type="sldNum" sz="quarter" idx="12"/>
          </p:nvPr>
        </p:nvSpPr>
        <p:spPr/>
        <p:txBody>
          <a:bodyPr/>
          <a:lstStyle/>
          <a:p>
            <a:fld id="{FECA9215-6BB5-4E5C-B459-F607A662E3B3}" type="slidenum">
              <a:rPr lang="en-AU" smtClean="0"/>
              <a:t>‹#›</a:t>
            </a:fld>
            <a:endParaRPr lang="en-AU"/>
          </a:p>
        </p:txBody>
      </p:sp>
    </p:spTree>
    <p:extLst>
      <p:ext uri="{BB962C8B-B14F-4D97-AF65-F5344CB8AC3E}">
        <p14:creationId xmlns:p14="http://schemas.microsoft.com/office/powerpoint/2010/main" val="1325070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948F3A-1126-44F7-94EC-521F66895F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AB4133F-0458-6855-F5D6-913FD37184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54E1151-82EC-0509-BBDA-EC3864F080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A6018-5F45-4A92-8942-2BD1DAA95263}" type="datetimeFigureOut">
              <a:rPr lang="en-AU" smtClean="0"/>
              <a:t>17/05/2023</a:t>
            </a:fld>
            <a:endParaRPr lang="en-AU"/>
          </a:p>
        </p:txBody>
      </p:sp>
      <p:sp>
        <p:nvSpPr>
          <p:cNvPr id="5" name="Footer Placeholder 4">
            <a:extLst>
              <a:ext uri="{FF2B5EF4-FFF2-40B4-BE49-F238E27FC236}">
                <a16:creationId xmlns:a16="http://schemas.microsoft.com/office/drawing/2014/main" id="{00239C59-01EA-8F5B-44FB-76AC5CFF96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500D8011-2DF2-A3E7-90A7-113DBCD87C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CA9215-6BB5-4E5C-B459-F607A662E3B3}" type="slidenum">
              <a:rPr lang="en-AU" smtClean="0"/>
              <a:t>‹#›</a:t>
            </a:fld>
            <a:endParaRPr lang="en-AU"/>
          </a:p>
        </p:txBody>
      </p:sp>
    </p:spTree>
    <p:extLst>
      <p:ext uri="{BB962C8B-B14F-4D97-AF65-F5344CB8AC3E}">
        <p14:creationId xmlns:p14="http://schemas.microsoft.com/office/powerpoint/2010/main" val="3822056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vicmathsnotes.weebly.com/"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0.png"/><Relationship Id="rId1" Type="http://schemas.openxmlformats.org/officeDocument/2006/relationships/slideLayout" Target="../slideLayouts/slideLayout2.xml"/><Relationship Id="rId5" Type="http://schemas.openxmlformats.org/officeDocument/2006/relationships/image" Target="../media/image107.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129.png"/></Relationships>
</file>

<file path=ppt/slides/_rels/slide16.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image" Target="../media/image550.png"/><Relationship Id="rId1" Type="http://schemas.openxmlformats.org/officeDocument/2006/relationships/slideLayout" Target="../slideLayouts/slideLayout2.xml"/><Relationship Id="rId5" Type="http://schemas.openxmlformats.org/officeDocument/2006/relationships/image" Target="../media/image580.png"/><Relationship Id="rId4" Type="http://schemas.openxmlformats.org/officeDocument/2006/relationships/image" Target="../media/image570.png"/></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png"/><Relationship Id="rId3" Type="http://schemas.openxmlformats.org/officeDocument/2006/relationships/image" Target="../media/image29.jpe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hyperlink" Target="https://blogs.adelaide.edu.au/maths-learning/2022/09/09/othering-explanations/" TargetMode="Externa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jpe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vicmathsnotes.weebly.com/"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3" Type="http://schemas.openxmlformats.org/officeDocument/2006/relationships/customXml" Target="../ink/ink5.xml"/><Relationship Id="rId42" Type="http://schemas.openxmlformats.org/officeDocument/2006/relationships/image" Target="../media/image99.png"/><Relationship Id="rId47" Type="http://schemas.openxmlformats.org/officeDocument/2006/relationships/customXml" Target="../ink/ink9.xml"/><Relationship Id="rId55" Type="http://schemas.openxmlformats.org/officeDocument/2006/relationships/customXml" Target="../ink/ink11.xml"/><Relationship Id="rId63" Type="http://schemas.openxmlformats.org/officeDocument/2006/relationships/image" Target="../media/image620.png"/><Relationship Id="rId68" Type="http://schemas.openxmlformats.org/officeDocument/2006/relationships/customXml" Target="../ink/ink17.xml"/><Relationship Id="rId76" Type="http://schemas.openxmlformats.org/officeDocument/2006/relationships/customXml" Target="../ink/ink21.xml"/><Relationship Id="rId84" Type="http://schemas.openxmlformats.org/officeDocument/2006/relationships/customXml" Target="../ink/ink25.xml"/><Relationship Id="rId89" Type="http://schemas.openxmlformats.org/officeDocument/2006/relationships/image" Target="../media/image75.png"/><Relationship Id="rId7" Type="http://schemas.openxmlformats.org/officeDocument/2006/relationships/customXml" Target="../ink/ink2.xml"/><Relationship Id="rId71" Type="http://schemas.openxmlformats.org/officeDocument/2006/relationships/image" Target="../media/image660.png"/><Relationship Id="rId2" Type="http://schemas.openxmlformats.org/officeDocument/2006/relationships/image" Target="../media/image78.png"/><Relationship Id="rId16" Type="http://schemas.openxmlformats.org/officeDocument/2006/relationships/image" Target="../media/image86.png"/><Relationship Id="rId11" Type="http://schemas.openxmlformats.org/officeDocument/2006/relationships/customXml" Target="../ink/ink4.xml"/><Relationship Id="rId58" Type="http://schemas.openxmlformats.org/officeDocument/2006/relationships/customXml" Target="../ink/ink12.xml"/><Relationship Id="rId66" Type="http://schemas.openxmlformats.org/officeDocument/2006/relationships/customXml" Target="../ink/ink16.xml"/><Relationship Id="rId74" Type="http://schemas.openxmlformats.org/officeDocument/2006/relationships/customXml" Target="../ink/ink20.xml"/><Relationship Id="rId79" Type="http://schemas.openxmlformats.org/officeDocument/2006/relationships/image" Target="../media/image70.png"/><Relationship Id="rId87" Type="http://schemas.openxmlformats.org/officeDocument/2006/relationships/image" Target="../media/image74.png"/><Relationship Id="rId61" Type="http://schemas.openxmlformats.org/officeDocument/2006/relationships/image" Target="../media/image610.png"/><Relationship Id="rId82" Type="http://schemas.openxmlformats.org/officeDocument/2006/relationships/customXml" Target="../ink/ink24.xml"/><Relationship Id="rId90" Type="http://schemas.openxmlformats.org/officeDocument/2006/relationships/customXml" Target="../ink/ink28.xml"/><Relationship Id="rId4" Type="http://schemas.openxmlformats.org/officeDocument/2006/relationships/customXml" Target="../ink/ink1.xml"/><Relationship Id="rId9" Type="http://schemas.openxmlformats.org/officeDocument/2006/relationships/customXml" Target="../ink/ink3.xml"/><Relationship Id="rId14" Type="http://schemas.openxmlformats.org/officeDocument/2006/relationships/image" Target="../media/image85.png"/><Relationship Id="rId43" Type="http://schemas.openxmlformats.org/officeDocument/2006/relationships/customXml" Target="../ink/ink8.xml"/><Relationship Id="rId48" Type="http://schemas.openxmlformats.org/officeDocument/2006/relationships/image" Target="../media/image102.png"/><Relationship Id="rId56" Type="http://schemas.openxmlformats.org/officeDocument/2006/relationships/image" Target="../media/image106.png"/><Relationship Id="rId64" Type="http://schemas.openxmlformats.org/officeDocument/2006/relationships/customXml" Target="../ink/ink15.xml"/><Relationship Id="rId69" Type="http://schemas.openxmlformats.org/officeDocument/2006/relationships/image" Target="../media/image650.png"/><Relationship Id="rId77" Type="http://schemas.openxmlformats.org/officeDocument/2006/relationships/image" Target="../media/image69.png"/><Relationship Id="rId8" Type="http://schemas.openxmlformats.org/officeDocument/2006/relationships/image" Target="../media/image82.png"/><Relationship Id="rId72" Type="http://schemas.openxmlformats.org/officeDocument/2006/relationships/customXml" Target="../ink/ink19.xml"/><Relationship Id="rId80" Type="http://schemas.openxmlformats.org/officeDocument/2006/relationships/customXml" Target="../ink/ink23.xml"/><Relationship Id="rId85" Type="http://schemas.openxmlformats.org/officeDocument/2006/relationships/image" Target="../media/image73.png"/><Relationship Id="rId3" Type="http://schemas.openxmlformats.org/officeDocument/2006/relationships/image" Target="../media/image79.png"/><Relationship Id="rId12" Type="http://schemas.openxmlformats.org/officeDocument/2006/relationships/image" Target="../media/image84.png"/><Relationship Id="rId17" Type="http://schemas.openxmlformats.org/officeDocument/2006/relationships/customXml" Target="../ink/ink7.xml"/><Relationship Id="rId46" Type="http://schemas.openxmlformats.org/officeDocument/2006/relationships/image" Target="../media/image101.png"/><Relationship Id="rId59" Type="http://schemas.openxmlformats.org/officeDocument/2006/relationships/image" Target="../media/image600.png"/><Relationship Id="rId67" Type="http://schemas.openxmlformats.org/officeDocument/2006/relationships/image" Target="../media/image640.png"/><Relationship Id="rId54" Type="http://schemas.openxmlformats.org/officeDocument/2006/relationships/image" Target="../media/image105.png"/><Relationship Id="rId62" Type="http://schemas.openxmlformats.org/officeDocument/2006/relationships/customXml" Target="../ink/ink14.xml"/><Relationship Id="rId70" Type="http://schemas.openxmlformats.org/officeDocument/2006/relationships/customXml" Target="../ink/ink18.xml"/><Relationship Id="rId75" Type="http://schemas.openxmlformats.org/officeDocument/2006/relationships/image" Target="../media/image68.png"/><Relationship Id="rId83" Type="http://schemas.openxmlformats.org/officeDocument/2006/relationships/image" Target="../media/image72.png"/><Relationship Id="rId88" Type="http://schemas.openxmlformats.org/officeDocument/2006/relationships/customXml" Target="../ink/ink27.xml"/><Relationship Id="rId91"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1.png"/><Relationship Id="rId15" Type="http://schemas.openxmlformats.org/officeDocument/2006/relationships/customXml" Target="../ink/ink6.xml"/><Relationship Id="rId49" Type="http://schemas.openxmlformats.org/officeDocument/2006/relationships/customXml" Target="../ink/ink10.xml"/><Relationship Id="rId57" Type="http://schemas.openxmlformats.org/officeDocument/2006/relationships/image" Target="../media/image590.png"/><Relationship Id="rId10" Type="http://schemas.openxmlformats.org/officeDocument/2006/relationships/image" Target="../media/image83.png"/><Relationship Id="rId60" Type="http://schemas.openxmlformats.org/officeDocument/2006/relationships/customXml" Target="../ink/ink13.xml"/><Relationship Id="rId65" Type="http://schemas.openxmlformats.org/officeDocument/2006/relationships/image" Target="../media/image630.png"/><Relationship Id="rId73" Type="http://schemas.openxmlformats.org/officeDocument/2006/relationships/image" Target="../media/image67.png"/><Relationship Id="rId78" Type="http://schemas.openxmlformats.org/officeDocument/2006/relationships/customXml" Target="../ink/ink22.xml"/><Relationship Id="rId81" Type="http://schemas.openxmlformats.org/officeDocument/2006/relationships/image" Target="../media/image71.png"/><Relationship Id="rId86" Type="http://schemas.openxmlformats.org/officeDocument/2006/relationships/customXml" Target="../ink/ink26.xml"/></Relationships>
</file>

<file path=ppt/slides/_rels/slide5.xml.rels><?xml version="1.0" encoding="UTF-8" standalone="yes"?>
<Relationships xmlns="http://schemas.openxmlformats.org/package/2006/relationships"><Relationship Id="rId8" Type="http://schemas.openxmlformats.org/officeDocument/2006/relationships/customXml" Target="../ink/ink31.xml"/><Relationship Id="rId18" Type="http://schemas.openxmlformats.org/officeDocument/2006/relationships/customXml" Target="../ink/ink33.xml"/><Relationship Id="rId26" Type="http://schemas.openxmlformats.org/officeDocument/2006/relationships/image" Target="../media/image87.png"/><Relationship Id="rId3" Type="http://schemas.openxmlformats.org/officeDocument/2006/relationships/customXml" Target="../ink/ink29.xml"/><Relationship Id="rId21" Type="http://schemas.openxmlformats.org/officeDocument/2006/relationships/image" Target="../media/image119.png"/><Relationship Id="rId34" Type="http://schemas.openxmlformats.org/officeDocument/2006/relationships/image" Target="../media/image91.png"/><Relationship Id="rId7" Type="http://schemas.openxmlformats.org/officeDocument/2006/relationships/image" Target="../media/image112.png"/><Relationship Id="rId17" Type="http://schemas.openxmlformats.org/officeDocument/2006/relationships/image" Target="../media/image117.png"/><Relationship Id="rId25" Type="http://schemas.openxmlformats.org/officeDocument/2006/relationships/customXml" Target="../ink/ink36.xml"/><Relationship Id="rId33" Type="http://schemas.openxmlformats.org/officeDocument/2006/relationships/customXml" Target="../ink/ink40.xml"/><Relationship Id="rId38" Type="http://schemas.openxmlformats.org/officeDocument/2006/relationships/image" Target="../media/image93.png"/><Relationship Id="rId2" Type="http://schemas.openxmlformats.org/officeDocument/2006/relationships/image" Target="../media/image109.png"/><Relationship Id="rId20" Type="http://schemas.openxmlformats.org/officeDocument/2006/relationships/customXml" Target="../ink/ink34.xml"/><Relationship Id="rId29" Type="http://schemas.openxmlformats.org/officeDocument/2006/relationships/customXml" Target="../ink/ink38.xml"/><Relationship Id="rId1" Type="http://schemas.openxmlformats.org/officeDocument/2006/relationships/slideLayout" Target="../slideLayouts/slideLayout2.xml"/><Relationship Id="rId6" Type="http://schemas.openxmlformats.org/officeDocument/2006/relationships/customXml" Target="../ink/ink30.xml"/><Relationship Id="rId24" Type="http://schemas.openxmlformats.org/officeDocument/2006/relationships/image" Target="../media/image80.png"/><Relationship Id="rId32" Type="http://schemas.openxmlformats.org/officeDocument/2006/relationships/image" Target="../media/image90.png"/><Relationship Id="rId37" Type="http://schemas.openxmlformats.org/officeDocument/2006/relationships/customXml" Target="../ink/ink42.xml"/><Relationship Id="rId5" Type="http://schemas.openxmlformats.org/officeDocument/2006/relationships/image" Target="../media/image111.png"/><Relationship Id="rId23" Type="http://schemas.openxmlformats.org/officeDocument/2006/relationships/customXml" Target="../ink/ink35.xml"/><Relationship Id="rId28" Type="http://schemas.openxmlformats.org/officeDocument/2006/relationships/image" Target="../media/image88.png"/><Relationship Id="rId36" Type="http://schemas.openxmlformats.org/officeDocument/2006/relationships/image" Target="../media/image92.png"/><Relationship Id="rId10" Type="http://schemas.openxmlformats.org/officeDocument/2006/relationships/customXml" Target="../ink/ink32.xml"/><Relationship Id="rId19" Type="http://schemas.openxmlformats.org/officeDocument/2006/relationships/image" Target="../media/image118.png"/><Relationship Id="rId31" Type="http://schemas.openxmlformats.org/officeDocument/2006/relationships/customXml" Target="../ink/ink39.xml"/><Relationship Id="rId9" Type="http://schemas.openxmlformats.org/officeDocument/2006/relationships/image" Target="../media/image113.png"/><Relationship Id="rId22" Type="http://schemas.openxmlformats.org/officeDocument/2006/relationships/image" Target="../media/image77.png"/><Relationship Id="rId27" Type="http://schemas.openxmlformats.org/officeDocument/2006/relationships/customXml" Target="../ink/ink37.xml"/><Relationship Id="rId30" Type="http://schemas.openxmlformats.org/officeDocument/2006/relationships/image" Target="../media/image89.png"/><Relationship Id="rId35" Type="http://schemas.openxmlformats.org/officeDocument/2006/relationships/customXml" Target="../ink/ink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11889B-7381-4A96-2395-A0B4EBF4D04B}"/>
              </a:ext>
            </a:extLst>
          </p:cNvPr>
          <p:cNvSpPr txBox="1"/>
          <p:nvPr/>
        </p:nvSpPr>
        <p:spPr>
          <a:xfrm>
            <a:off x="604238" y="1463177"/>
            <a:ext cx="5018662" cy="2677656"/>
          </a:xfrm>
          <a:prstGeom prst="rect">
            <a:avLst/>
          </a:prstGeom>
          <a:noFill/>
        </p:spPr>
        <p:txBody>
          <a:bodyPr wrap="square">
            <a:spAutoFit/>
          </a:bodyPr>
          <a:lstStyle/>
          <a:p>
            <a:pPr marL="0" marR="0" rtl="0">
              <a:spcBef>
                <a:spcPts val="0"/>
              </a:spcBef>
              <a:spcAft>
                <a:spcPts val="0"/>
              </a:spcAft>
            </a:pPr>
            <a:r>
              <a:rPr lang="en-AU" sz="2800" dirty="0">
                <a:effectLst/>
                <a:latin typeface="Calibri" panose="020F0502020204030204" pitchFamily="34" charset="0"/>
              </a:rPr>
              <a:t>How do we make the most of examples, explanations, and elaborations?</a:t>
            </a:r>
          </a:p>
          <a:p>
            <a:pPr marL="0" marR="0" rtl="0">
              <a:spcBef>
                <a:spcPts val="0"/>
              </a:spcBef>
              <a:spcAft>
                <a:spcPts val="0"/>
              </a:spcAft>
            </a:pPr>
            <a:r>
              <a:rPr lang="en-AU" sz="2800" dirty="0">
                <a:effectLst/>
                <a:latin typeface="Calibri" panose="020F0502020204030204" pitchFamily="34" charset="0"/>
              </a:rPr>
              <a:t> </a:t>
            </a:r>
          </a:p>
          <a:p>
            <a:pPr marL="0" marR="0" rtl="0">
              <a:spcBef>
                <a:spcPts val="0"/>
              </a:spcBef>
              <a:spcAft>
                <a:spcPts val="0"/>
              </a:spcAft>
            </a:pPr>
            <a:r>
              <a:rPr lang="en-AU" sz="2800" dirty="0">
                <a:effectLst/>
                <a:latin typeface="Calibri" panose="020F0502020204030204" pitchFamily="34" charset="0"/>
              </a:rPr>
              <a:t>Alex Blanksby     @VMN_alex</a:t>
            </a:r>
          </a:p>
          <a:p>
            <a:pPr marL="0" marR="0" rtl="0">
              <a:spcBef>
                <a:spcPts val="0"/>
              </a:spcBef>
              <a:spcAft>
                <a:spcPts val="0"/>
              </a:spcAft>
            </a:pPr>
            <a:r>
              <a:rPr lang="en-AU" sz="2800" dirty="0">
                <a:effectLst/>
                <a:latin typeface="Calibri" panose="020F0502020204030204" pitchFamily="34" charset="0"/>
                <a:hlinkClick r:id="rId2"/>
              </a:rPr>
              <a:t>www.vicmathsnotes.weebly.com</a:t>
            </a:r>
            <a:endParaRPr lang="en-AU" sz="2800" dirty="0">
              <a:effectLst/>
              <a:latin typeface="Calibri" panose="020F0502020204030204" pitchFamily="34" charset="0"/>
            </a:endParaRPr>
          </a:p>
        </p:txBody>
      </p:sp>
      <p:pic>
        <p:nvPicPr>
          <p:cNvPr id="1026" name="Picture 2" descr="Twitter - Wikipedia">
            <a:extLst>
              <a:ext uri="{FF2B5EF4-FFF2-40B4-BE49-F238E27FC236}">
                <a16:creationId xmlns:a16="http://schemas.microsoft.com/office/drawing/2014/main" id="{4854A1A2-BA1C-47C9-C575-5AB57923F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3763" y="3286619"/>
            <a:ext cx="415249" cy="3411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F7EE9CD-7EB5-C4DA-F26C-83689CACFC73}"/>
              </a:ext>
            </a:extLst>
          </p:cNvPr>
          <p:cNvPicPr>
            <a:picLocks noChangeAspect="1"/>
          </p:cNvPicPr>
          <p:nvPr/>
        </p:nvPicPr>
        <p:blipFill>
          <a:blip r:embed="rId4"/>
          <a:stretch>
            <a:fillRect/>
          </a:stretch>
        </p:blipFill>
        <p:spPr>
          <a:xfrm>
            <a:off x="6095999" y="783943"/>
            <a:ext cx="5742479" cy="4107854"/>
          </a:xfrm>
          <a:prstGeom prst="rect">
            <a:avLst/>
          </a:prstGeom>
        </p:spPr>
      </p:pic>
      <p:grpSp>
        <p:nvGrpSpPr>
          <p:cNvPr id="8" name="Group 7">
            <a:extLst>
              <a:ext uri="{FF2B5EF4-FFF2-40B4-BE49-F238E27FC236}">
                <a16:creationId xmlns:a16="http://schemas.microsoft.com/office/drawing/2014/main" id="{4BAC1498-52B8-79BD-A9DF-F2CEAD1D61A9}"/>
              </a:ext>
            </a:extLst>
          </p:cNvPr>
          <p:cNvGrpSpPr/>
          <p:nvPr/>
        </p:nvGrpSpPr>
        <p:grpSpPr>
          <a:xfrm>
            <a:off x="0" y="5774020"/>
            <a:ext cx="12192000" cy="1086002"/>
            <a:chOff x="0" y="5774020"/>
            <a:chExt cx="12192000" cy="1086002"/>
          </a:xfrm>
        </p:grpSpPr>
        <p:sp>
          <p:nvSpPr>
            <p:cNvPr id="7" name="Rectangle 6">
              <a:extLst>
                <a:ext uri="{FF2B5EF4-FFF2-40B4-BE49-F238E27FC236}">
                  <a16:creationId xmlns:a16="http://schemas.microsoft.com/office/drawing/2014/main" id="{D194057B-537D-A583-E295-C33551FACDB6}"/>
                </a:ext>
              </a:extLst>
            </p:cNvPr>
            <p:cNvSpPr/>
            <p:nvPr/>
          </p:nvSpPr>
          <p:spPr>
            <a:xfrm>
              <a:off x="0" y="5774020"/>
              <a:ext cx="12192000" cy="1083980"/>
            </a:xfrm>
            <a:prstGeom prst="rect">
              <a:avLst/>
            </a:prstGeom>
            <a:solidFill>
              <a:srgbClr val="920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4BD04EC5-A409-E2B8-FB8A-F95572190A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8493" y="5774020"/>
              <a:ext cx="6058746" cy="1086002"/>
            </a:xfrm>
            <a:prstGeom prst="rect">
              <a:avLst/>
            </a:prstGeom>
          </p:spPr>
        </p:pic>
      </p:grpSp>
    </p:spTree>
    <p:extLst>
      <p:ext uri="{BB962C8B-B14F-4D97-AF65-F5344CB8AC3E}">
        <p14:creationId xmlns:p14="http://schemas.microsoft.com/office/powerpoint/2010/main" val="3700826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A4DD-E769-7393-6D68-16C85C1E5681}"/>
              </a:ext>
            </a:extLst>
          </p:cNvPr>
          <p:cNvSpPr>
            <a:spLocks noGrp="1"/>
          </p:cNvSpPr>
          <p:nvPr>
            <p:ph type="title"/>
          </p:nvPr>
        </p:nvSpPr>
        <p:spPr/>
        <p:txBody>
          <a:bodyPr>
            <a:normAutofit/>
          </a:bodyPr>
          <a:lstStyle/>
          <a:p>
            <a:r>
              <a:rPr lang="en-AU" sz="4000" dirty="0">
                <a:effectLst/>
                <a:latin typeface="Calibri Light" panose="020F0302020204030204" pitchFamily="34" charset="0"/>
              </a:rPr>
              <a:t>familiar → unfamiliar</a:t>
            </a:r>
            <a:endParaRPr lang="en-AU" sz="800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C9BAB18-0642-C170-77F9-1C9DD93A2B14}"/>
                  </a:ext>
                </a:extLst>
              </p:cNvPr>
              <p:cNvSpPr txBox="1"/>
              <p:nvPr/>
            </p:nvSpPr>
            <p:spPr>
              <a:xfrm>
                <a:off x="1435228" y="2228671"/>
                <a:ext cx="4182876" cy="2677656"/>
              </a:xfrm>
              <a:prstGeom prst="rect">
                <a:avLst/>
              </a:prstGeom>
              <a:noFill/>
            </p:spPr>
            <p:txBody>
              <a:bodyPr wrap="none" rtlCol="0">
                <a:spAutoFit/>
              </a:bodyPr>
              <a:lstStyle/>
              <a:p>
                <a:pPr marL="0" marR="0">
                  <a:spcBef>
                    <a:spcPts val="0"/>
                  </a:spcBef>
                  <a:spcAft>
                    <a:spcPts val="0"/>
                  </a:spcAft>
                </a:pPr>
                <a:r>
                  <a:rPr lang="x-IV_mathan" sz="2400" dirty="0">
                    <a:effectLst/>
                    <a:latin typeface="Calibri" panose="020F0502020204030204" pitchFamily="34" charset="0"/>
                  </a:rPr>
                  <a:t>Expand </a:t>
                </a:r>
                <a14:m>
                  <m:oMath xmlns:m="http://schemas.openxmlformats.org/officeDocument/2006/math">
                    <m:r>
                      <a:rPr lang="en-AU" sz="2400">
                        <a:effectLst/>
                        <a:latin typeface="Cambria Math" panose="02040503050406030204" pitchFamily="18" charset="0"/>
                      </a:rPr>
                      <m:t>3×</m:t>
                    </m:r>
                    <m:d>
                      <m:dPr>
                        <m:ctrlPr>
                          <a:rPr lang="en-AU" sz="2400" i="1">
                            <a:effectLst/>
                            <a:latin typeface="Cambria Math" panose="02040503050406030204" pitchFamily="18" charset="0"/>
                          </a:rPr>
                        </m:ctrlPr>
                      </m:dPr>
                      <m:e>
                        <m:r>
                          <a:rPr lang="en-AU" sz="2400">
                            <a:effectLst/>
                            <a:latin typeface="Cambria Math" panose="02040503050406030204" pitchFamily="18" charset="0"/>
                          </a:rPr>
                          <m:t>7+5</m:t>
                        </m:r>
                      </m:e>
                    </m:d>
                  </m:oMath>
                </a14:m>
                <a:endParaRPr lang="en-AU" sz="2400" dirty="0">
                  <a:effectLst/>
                  <a:latin typeface="Calibri" panose="020F0502020204030204" pitchFamily="34" charset="0"/>
                </a:endParaRPr>
              </a:p>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AU" sz="2400">
                          <a:effectLst/>
                          <a:latin typeface="Cambria Math" panose="02040503050406030204" pitchFamily="18" charset="0"/>
                        </a:rPr>
                        <m:t>=</m:t>
                      </m:r>
                      <m:d>
                        <m:dPr>
                          <m:ctrlPr>
                            <a:rPr lang="en-AU" sz="2400" i="1">
                              <a:effectLst/>
                              <a:latin typeface="Cambria Math" panose="02040503050406030204" pitchFamily="18" charset="0"/>
                            </a:rPr>
                          </m:ctrlPr>
                        </m:dPr>
                        <m:e>
                          <m:r>
                            <a:rPr lang="en-AU" sz="2400">
                              <a:effectLst/>
                              <a:latin typeface="Cambria Math" panose="02040503050406030204" pitchFamily="18" charset="0"/>
                            </a:rPr>
                            <m:t>7+5</m:t>
                          </m:r>
                        </m:e>
                      </m:d>
                      <m:r>
                        <a:rPr lang="en-AU" sz="2400">
                          <a:effectLst/>
                          <a:latin typeface="Cambria Math" panose="02040503050406030204" pitchFamily="18" charset="0"/>
                        </a:rPr>
                        <m:t>+</m:t>
                      </m:r>
                      <m:d>
                        <m:dPr>
                          <m:ctrlPr>
                            <a:rPr lang="en-AU" sz="2400" i="1">
                              <a:effectLst/>
                              <a:latin typeface="Cambria Math" panose="02040503050406030204" pitchFamily="18" charset="0"/>
                            </a:rPr>
                          </m:ctrlPr>
                        </m:dPr>
                        <m:e>
                          <m:r>
                            <a:rPr lang="en-AU" sz="2400">
                              <a:effectLst/>
                              <a:latin typeface="Cambria Math" panose="02040503050406030204" pitchFamily="18" charset="0"/>
                            </a:rPr>
                            <m:t>7+5</m:t>
                          </m:r>
                        </m:e>
                      </m:d>
                      <m:r>
                        <a:rPr lang="en-AU" sz="2400">
                          <a:effectLst/>
                          <a:latin typeface="Cambria Math" panose="02040503050406030204" pitchFamily="18" charset="0"/>
                        </a:rPr>
                        <m:t>+</m:t>
                      </m:r>
                      <m:d>
                        <m:dPr>
                          <m:ctrlPr>
                            <a:rPr lang="en-AU" sz="2400" i="1">
                              <a:effectLst/>
                              <a:latin typeface="Cambria Math" panose="02040503050406030204" pitchFamily="18" charset="0"/>
                            </a:rPr>
                          </m:ctrlPr>
                        </m:dPr>
                        <m:e>
                          <m:r>
                            <a:rPr lang="en-AU" sz="2400">
                              <a:effectLst/>
                              <a:latin typeface="Cambria Math" panose="02040503050406030204" pitchFamily="18" charset="0"/>
                            </a:rPr>
                            <m:t>7+5</m:t>
                          </m:r>
                        </m:e>
                      </m:d>
                    </m:oMath>
                    <m:oMath xmlns:m="http://schemas.openxmlformats.org/officeDocument/2006/math">
                      <m:r>
                        <a:rPr lang="en-AU" sz="2400">
                          <a:effectLst/>
                          <a:latin typeface="Cambria Math" panose="02040503050406030204" pitchFamily="18" charset="0"/>
                        </a:rPr>
                        <m:t>=</m:t>
                      </m:r>
                      <m:d>
                        <m:dPr>
                          <m:ctrlPr>
                            <a:rPr lang="en-AU" sz="2400" i="1">
                              <a:effectLst/>
                              <a:latin typeface="Cambria Math" panose="02040503050406030204" pitchFamily="18" charset="0"/>
                            </a:rPr>
                          </m:ctrlPr>
                        </m:dPr>
                        <m:e>
                          <m:r>
                            <a:rPr lang="en-AU" sz="2400">
                              <a:effectLst/>
                              <a:latin typeface="Cambria Math" panose="02040503050406030204" pitchFamily="18" charset="0"/>
                            </a:rPr>
                            <m:t>3×7</m:t>
                          </m:r>
                        </m:e>
                      </m:d>
                      <m:r>
                        <a:rPr lang="en-AU" sz="2400">
                          <a:effectLst/>
                          <a:latin typeface="Cambria Math" panose="02040503050406030204" pitchFamily="18" charset="0"/>
                        </a:rPr>
                        <m:t>+</m:t>
                      </m:r>
                      <m:d>
                        <m:dPr>
                          <m:ctrlPr>
                            <a:rPr lang="en-AU" sz="2400" i="1">
                              <a:effectLst/>
                              <a:latin typeface="Cambria Math" panose="02040503050406030204" pitchFamily="18" charset="0"/>
                            </a:rPr>
                          </m:ctrlPr>
                        </m:dPr>
                        <m:e>
                          <m:r>
                            <a:rPr lang="en-AU" sz="2400">
                              <a:effectLst/>
                              <a:latin typeface="Cambria Math" panose="02040503050406030204" pitchFamily="18" charset="0"/>
                            </a:rPr>
                            <m:t>3×5</m:t>
                          </m:r>
                        </m:e>
                      </m:d>
                    </m:oMath>
                    <m:oMath xmlns:m="http://schemas.openxmlformats.org/officeDocument/2006/math">
                      <m:r>
                        <a:rPr lang="en-AU" sz="2400">
                          <a:effectLst/>
                          <a:latin typeface="Cambria Math" panose="02040503050406030204" pitchFamily="18" charset="0"/>
                        </a:rPr>
                        <m:t>=21+15</m:t>
                      </m:r>
                    </m:oMath>
                  </m:oMathPara>
                </a14:m>
                <a:endParaRPr lang="en-AU" sz="2400" dirty="0">
                  <a:effectLst/>
                  <a:latin typeface="Calibri" panose="020F0502020204030204" pitchFamily="34" charset="0"/>
                </a:endParaRPr>
              </a:p>
              <a:p>
                <a:pPr marL="0" marR="0">
                  <a:spcBef>
                    <a:spcPts val="0"/>
                  </a:spcBef>
                  <a:spcAft>
                    <a:spcPts val="0"/>
                  </a:spcAft>
                </a:pPr>
                <a:r>
                  <a:rPr lang="en-AU" sz="2400" dirty="0">
                    <a:effectLst/>
                    <a:latin typeface="Calibri" panose="020F0502020204030204" pitchFamily="34" charset="0"/>
                  </a:rPr>
                  <a:t> </a:t>
                </a:r>
              </a:p>
              <a:p>
                <a:pPr marL="0" marR="0">
                  <a:spcBef>
                    <a:spcPts val="0"/>
                  </a:spcBef>
                  <a:spcAft>
                    <a:spcPts val="0"/>
                  </a:spcAft>
                </a:pPr>
                <a:endParaRPr lang="en-AU" sz="2400" dirty="0">
                  <a:effectLst/>
                  <a:latin typeface="Calibri" panose="020F0502020204030204" pitchFamily="34" charset="0"/>
                </a:endParaRPr>
              </a:p>
              <a:p>
                <a:endParaRPr lang="en-AU" sz="2400" dirty="0"/>
              </a:p>
            </p:txBody>
          </p:sp>
        </mc:Choice>
        <mc:Fallback xmlns="">
          <p:sp>
            <p:nvSpPr>
              <p:cNvPr id="3" name="TextBox 2">
                <a:extLst>
                  <a:ext uri="{FF2B5EF4-FFF2-40B4-BE49-F238E27FC236}">
                    <a16:creationId xmlns:a16="http://schemas.microsoft.com/office/drawing/2014/main" id="{1C9BAB18-0642-C170-77F9-1C9DD93A2B14}"/>
                  </a:ext>
                </a:extLst>
              </p:cNvPr>
              <p:cNvSpPr txBox="1">
                <a:spLocks noRot="1" noChangeAspect="1" noMove="1" noResize="1" noEditPoints="1" noAdjustHandles="1" noChangeArrowheads="1" noChangeShapeType="1" noTextEdit="1"/>
              </p:cNvSpPr>
              <p:nvPr/>
            </p:nvSpPr>
            <p:spPr>
              <a:xfrm>
                <a:off x="1435228" y="2228671"/>
                <a:ext cx="4182876" cy="2677656"/>
              </a:xfrm>
              <a:prstGeom prst="rect">
                <a:avLst/>
              </a:prstGeom>
              <a:blipFill>
                <a:blip r:embed="rId2"/>
                <a:stretch>
                  <a:fillRect l="-2183" t="-1822"/>
                </a:stretch>
              </a:blipFill>
            </p:spPr>
            <p:txBody>
              <a:bodyPr/>
              <a:lstStyle/>
              <a:p>
                <a:r>
                  <a:rPr lang="en-AU">
                    <a:noFill/>
                  </a:rPr>
                  <a:t> </a:t>
                </a:r>
              </a:p>
            </p:txBody>
          </p:sp>
        </mc:Fallback>
      </mc:AlternateContent>
      <p:pic>
        <p:nvPicPr>
          <p:cNvPr id="17410" name="Picture 2" descr="7 &#10;7 ">
            <a:extLst>
              <a:ext uri="{FF2B5EF4-FFF2-40B4-BE49-F238E27FC236}">
                <a16:creationId xmlns:a16="http://schemas.microsoft.com/office/drawing/2014/main" id="{6E31898A-A89F-78BE-B742-77E97C67F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1729" y="4441960"/>
            <a:ext cx="280987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1 &#10;ı &#10;x &#10;x ">
            <a:extLst>
              <a:ext uri="{FF2B5EF4-FFF2-40B4-BE49-F238E27FC236}">
                <a16:creationId xmlns:a16="http://schemas.microsoft.com/office/drawing/2014/main" id="{68712E8A-6555-6571-18D5-7811E08FDB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5496" y="4413385"/>
            <a:ext cx="2809875" cy="11144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5867CAB-336C-C2BF-87CC-CC68179AB37C}"/>
                  </a:ext>
                </a:extLst>
              </p:cNvPr>
              <p:cNvSpPr txBox="1"/>
              <p:nvPr/>
            </p:nvSpPr>
            <p:spPr>
              <a:xfrm>
                <a:off x="6905828" y="2228671"/>
                <a:ext cx="4191532" cy="1569660"/>
              </a:xfrm>
              <a:prstGeom prst="rect">
                <a:avLst/>
              </a:prstGeom>
              <a:noFill/>
            </p:spPr>
            <p:txBody>
              <a:bodyPr wrap="none" rtlCol="0">
                <a:spAutoFit/>
              </a:bodyPr>
              <a:lstStyle/>
              <a:p>
                <a:pPr marL="0" marR="0">
                  <a:spcBef>
                    <a:spcPts val="0"/>
                  </a:spcBef>
                  <a:spcAft>
                    <a:spcPts val="0"/>
                  </a:spcAft>
                </a:pPr>
                <a:r>
                  <a:rPr lang="en-AU" sz="2400" dirty="0">
                    <a:effectLst/>
                    <a:latin typeface="Calibri" panose="020F0502020204030204" pitchFamily="34" charset="0"/>
                  </a:rPr>
                  <a:t>Expand </a:t>
                </a:r>
                <a14:m>
                  <m:oMath xmlns:m="http://schemas.openxmlformats.org/officeDocument/2006/math">
                    <m:r>
                      <a:rPr lang="en-AU" sz="2400">
                        <a:effectLst/>
                        <a:latin typeface="Cambria Math" panose="02040503050406030204" pitchFamily="18" charset="0"/>
                      </a:rPr>
                      <m:t>3×</m:t>
                    </m:r>
                    <m:d>
                      <m:dPr>
                        <m:ctrlPr>
                          <a:rPr lang="en-AU" sz="2400" i="1">
                            <a:effectLst/>
                            <a:latin typeface="Cambria Math" panose="02040503050406030204" pitchFamily="18" charset="0"/>
                          </a:rPr>
                        </m:ctrlPr>
                      </m:dPr>
                      <m:e>
                        <m:r>
                          <a:rPr lang="en-AU" sz="2400">
                            <a:effectLst/>
                            <a:latin typeface="Cambria Math" panose="02040503050406030204" pitchFamily="18" charset="0"/>
                          </a:rPr>
                          <m:t>𝑥</m:t>
                        </m:r>
                        <m:r>
                          <a:rPr lang="en-AU" sz="2400">
                            <a:effectLst/>
                            <a:latin typeface="Cambria Math" panose="02040503050406030204" pitchFamily="18" charset="0"/>
                          </a:rPr>
                          <m:t>+5</m:t>
                        </m:r>
                      </m:e>
                    </m:d>
                  </m:oMath>
                </a14:m>
                <a:endParaRPr lang="en-AU" sz="2400" dirty="0">
                  <a:effectLst/>
                  <a:latin typeface="Calibri" panose="020F0502020204030204" pitchFamily="34" charset="0"/>
                </a:endParaRPr>
              </a:p>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AU" sz="2400">
                          <a:effectLst/>
                          <a:latin typeface="Cambria Math" panose="02040503050406030204" pitchFamily="18" charset="0"/>
                        </a:rPr>
                        <m:t>=</m:t>
                      </m:r>
                      <m:d>
                        <m:dPr>
                          <m:ctrlPr>
                            <a:rPr lang="en-AU" sz="2400" i="1">
                              <a:effectLst/>
                              <a:latin typeface="Cambria Math" panose="02040503050406030204" pitchFamily="18" charset="0"/>
                            </a:rPr>
                          </m:ctrlPr>
                        </m:dPr>
                        <m:e>
                          <m:r>
                            <a:rPr lang="en-AU" sz="2400">
                              <a:effectLst/>
                              <a:latin typeface="Cambria Math" panose="02040503050406030204" pitchFamily="18" charset="0"/>
                            </a:rPr>
                            <m:t>𝑥</m:t>
                          </m:r>
                          <m:r>
                            <a:rPr lang="en-AU" sz="2400">
                              <a:effectLst/>
                              <a:latin typeface="Cambria Math" panose="02040503050406030204" pitchFamily="18" charset="0"/>
                            </a:rPr>
                            <m:t>+5</m:t>
                          </m:r>
                        </m:e>
                      </m:d>
                      <m:r>
                        <a:rPr lang="en-AU" sz="2400">
                          <a:effectLst/>
                          <a:latin typeface="Cambria Math" panose="02040503050406030204" pitchFamily="18" charset="0"/>
                        </a:rPr>
                        <m:t>+</m:t>
                      </m:r>
                      <m:d>
                        <m:dPr>
                          <m:ctrlPr>
                            <a:rPr lang="en-AU" sz="2400" i="1">
                              <a:effectLst/>
                              <a:latin typeface="Cambria Math" panose="02040503050406030204" pitchFamily="18" charset="0"/>
                            </a:rPr>
                          </m:ctrlPr>
                        </m:dPr>
                        <m:e>
                          <m:r>
                            <a:rPr lang="en-AU" sz="2400">
                              <a:effectLst/>
                              <a:latin typeface="Cambria Math" panose="02040503050406030204" pitchFamily="18" charset="0"/>
                            </a:rPr>
                            <m:t>𝑥</m:t>
                          </m:r>
                          <m:r>
                            <a:rPr lang="en-AU" sz="2400">
                              <a:effectLst/>
                              <a:latin typeface="Cambria Math" panose="02040503050406030204" pitchFamily="18" charset="0"/>
                            </a:rPr>
                            <m:t>+5</m:t>
                          </m:r>
                        </m:e>
                      </m:d>
                      <m:r>
                        <a:rPr lang="en-AU" sz="2400">
                          <a:effectLst/>
                          <a:latin typeface="Cambria Math" panose="02040503050406030204" pitchFamily="18" charset="0"/>
                        </a:rPr>
                        <m:t>+</m:t>
                      </m:r>
                      <m:d>
                        <m:dPr>
                          <m:ctrlPr>
                            <a:rPr lang="en-AU" sz="2400" i="1">
                              <a:effectLst/>
                              <a:latin typeface="Cambria Math" panose="02040503050406030204" pitchFamily="18" charset="0"/>
                            </a:rPr>
                          </m:ctrlPr>
                        </m:dPr>
                        <m:e>
                          <m:r>
                            <a:rPr lang="en-AU" sz="2400">
                              <a:effectLst/>
                              <a:latin typeface="Cambria Math" panose="02040503050406030204" pitchFamily="18" charset="0"/>
                            </a:rPr>
                            <m:t>𝑥</m:t>
                          </m:r>
                          <m:r>
                            <a:rPr lang="en-AU" sz="2400">
                              <a:effectLst/>
                              <a:latin typeface="Cambria Math" panose="02040503050406030204" pitchFamily="18" charset="0"/>
                            </a:rPr>
                            <m:t>+5</m:t>
                          </m:r>
                        </m:e>
                      </m:d>
                    </m:oMath>
                    <m:oMath xmlns:m="http://schemas.openxmlformats.org/officeDocument/2006/math">
                      <m:r>
                        <a:rPr lang="en-AU" sz="2400">
                          <a:effectLst/>
                          <a:latin typeface="Cambria Math" panose="02040503050406030204" pitchFamily="18" charset="0"/>
                        </a:rPr>
                        <m:t>=</m:t>
                      </m:r>
                      <m:d>
                        <m:dPr>
                          <m:ctrlPr>
                            <a:rPr lang="en-AU" sz="2400" i="1">
                              <a:effectLst/>
                              <a:latin typeface="Cambria Math" panose="02040503050406030204" pitchFamily="18" charset="0"/>
                            </a:rPr>
                          </m:ctrlPr>
                        </m:dPr>
                        <m:e>
                          <m:r>
                            <a:rPr lang="en-AU" sz="2400">
                              <a:effectLst/>
                              <a:latin typeface="Cambria Math" panose="02040503050406030204" pitchFamily="18" charset="0"/>
                            </a:rPr>
                            <m:t>3×</m:t>
                          </m:r>
                          <m:r>
                            <a:rPr lang="en-AU" sz="2400">
                              <a:effectLst/>
                              <a:latin typeface="Cambria Math" panose="02040503050406030204" pitchFamily="18" charset="0"/>
                            </a:rPr>
                            <m:t>𝑥</m:t>
                          </m:r>
                        </m:e>
                      </m:d>
                      <m:r>
                        <a:rPr lang="en-AU" sz="2400">
                          <a:effectLst/>
                          <a:latin typeface="Cambria Math" panose="02040503050406030204" pitchFamily="18" charset="0"/>
                        </a:rPr>
                        <m:t>+</m:t>
                      </m:r>
                      <m:d>
                        <m:dPr>
                          <m:ctrlPr>
                            <a:rPr lang="en-AU" sz="2400" i="1">
                              <a:effectLst/>
                              <a:latin typeface="Cambria Math" panose="02040503050406030204" pitchFamily="18" charset="0"/>
                            </a:rPr>
                          </m:ctrlPr>
                        </m:dPr>
                        <m:e>
                          <m:r>
                            <a:rPr lang="en-AU" sz="2400">
                              <a:effectLst/>
                              <a:latin typeface="Cambria Math" panose="02040503050406030204" pitchFamily="18" charset="0"/>
                            </a:rPr>
                            <m:t>3×5</m:t>
                          </m:r>
                        </m:e>
                      </m:d>
                    </m:oMath>
                    <m:oMath xmlns:m="http://schemas.openxmlformats.org/officeDocument/2006/math">
                      <m:r>
                        <a:rPr lang="en-AU" sz="2400">
                          <a:effectLst/>
                          <a:latin typeface="Cambria Math" panose="02040503050406030204" pitchFamily="18" charset="0"/>
                        </a:rPr>
                        <m:t>=3</m:t>
                      </m:r>
                      <m:r>
                        <a:rPr lang="en-AU" sz="2400">
                          <a:effectLst/>
                          <a:latin typeface="Cambria Math" panose="02040503050406030204" pitchFamily="18" charset="0"/>
                        </a:rPr>
                        <m:t>𝑥</m:t>
                      </m:r>
                      <m:r>
                        <a:rPr lang="en-AU" sz="2400">
                          <a:effectLst/>
                          <a:latin typeface="Cambria Math" panose="02040503050406030204" pitchFamily="18" charset="0"/>
                        </a:rPr>
                        <m:t>+15</m:t>
                      </m:r>
                    </m:oMath>
                  </m:oMathPara>
                </a14:m>
                <a:endParaRPr lang="en-AU" sz="2400" dirty="0"/>
              </a:p>
            </p:txBody>
          </p:sp>
        </mc:Choice>
        <mc:Fallback xmlns="">
          <p:sp>
            <p:nvSpPr>
              <p:cNvPr id="4" name="TextBox 3">
                <a:extLst>
                  <a:ext uri="{FF2B5EF4-FFF2-40B4-BE49-F238E27FC236}">
                    <a16:creationId xmlns:a16="http://schemas.microsoft.com/office/drawing/2014/main" id="{95867CAB-336C-C2BF-87CC-CC68179AB37C}"/>
                  </a:ext>
                </a:extLst>
              </p:cNvPr>
              <p:cNvSpPr txBox="1">
                <a:spLocks noRot="1" noChangeAspect="1" noMove="1" noResize="1" noEditPoints="1" noAdjustHandles="1" noChangeArrowheads="1" noChangeShapeType="1" noTextEdit="1"/>
              </p:cNvSpPr>
              <p:nvPr/>
            </p:nvSpPr>
            <p:spPr>
              <a:xfrm>
                <a:off x="6905828" y="2228671"/>
                <a:ext cx="4191532" cy="1569660"/>
              </a:xfrm>
              <a:prstGeom prst="rect">
                <a:avLst/>
              </a:prstGeom>
              <a:blipFill>
                <a:blip r:embed="rId5"/>
                <a:stretch>
                  <a:fillRect l="-2329" t="-3113"/>
                </a:stretch>
              </a:blipFill>
            </p:spPr>
            <p:txBody>
              <a:bodyPr/>
              <a:lstStyle/>
              <a:p>
                <a:r>
                  <a:rPr lang="en-AU">
                    <a:noFill/>
                  </a:rPr>
                  <a:t> </a:t>
                </a:r>
              </a:p>
            </p:txBody>
          </p:sp>
        </mc:Fallback>
      </mc:AlternateContent>
    </p:spTree>
    <p:extLst>
      <p:ext uri="{BB962C8B-B14F-4D97-AF65-F5344CB8AC3E}">
        <p14:creationId xmlns:p14="http://schemas.microsoft.com/office/powerpoint/2010/main" val="240919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42" presetClass="path" presetSubtype="0" decel="100000" fill="hold" grpId="1" nodeType="withEffect">
                                  <p:stCondLst>
                                    <p:cond delay="0"/>
                                  </p:stCondLst>
                                  <p:childTnLst>
                                    <p:animMotion origin="layout" path="M 1.25E-6 0.03889 L 1.25E-6 1.85185E-6 " pathEditMode="relative" rAng="0" ptsTypes="AA">
                                      <p:cBhvr>
                                        <p:cTn id="9" dur="500" fill="hold"/>
                                        <p:tgtEl>
                                          <p:spTgt spid="3"/>
                                        </p:tgtEl>
                                        <p:attrNameLst>
                                          <p:attrName>ppt_x</p:attrName>
                                          <p:attrName>ppt_y</p:attrName>
                                        </p:attrNameLst>
                                      </p:cBhvr>
                                      <p:rCtr x="0" y="-1944"/>
                                    </p:animMotion>
                                  </p:childTnLst>
                                </p:cTn>
                              </p:par>
                              <p:par>
                                <p:cTn id="10" presetID="10" presetClass="entr" presetSubtype="0" fill="hold" nodeType="with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fade">
                                      <p:cBhvr>
                                        <p:cTn id="12" dur="250"/>
                                        <p:tgtEl>
                                          <p:spTgt spid="17410"/>
                                        </p:tgtEl>
                                      </p:cBhvr>
                                    </p:animEffect>
                                  </p:childTnLst>
                                </p:cTn>
                              </p:par>
                              <p:par>
                                <p:cTn id="13" presetID="42" presetClass="path" presetSubtype="0" decel="100000" fill="hold" nodeType="withEffect">
                                  <p:stCondLst>
                                    <p:cond delay="0"/>
                                  </p:stCondLst>
                                  <p:childTnLst>
                                    <p:animMotion origin="layout" path="M -2.91667E-6 0.03889 L -2.91667E-6 -1.85185E-6 " pathEditMode="relative" rAng="0" ptsTypes="AA">
                                      <p:cBhvr>
                                        <p:cTn id="14" dur="500" fill="hold"/>
                                        <p:tgtEl>
                                          <p:spTgt spid="17410"/>
                                        </p:tgtEl>
                                        <p:attrNameLst>
                                          <p:attrName>ppt_x</p:attrName>
                                          <p:attrName>ppt_y</p:attrName>
                                        </p:attrNameLst>
                                      </p:cBhvr>
                                      <p:rCtr x="0" y="-1944"/>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50"/>
                                        <p:tgtEl>
                                          <p:spTgt spid="4"/>
                                        </p:tgtEl>
                                      </p:cBhvr>
                                    </p:animEffect>
                                  </p:childTnLst>
                                </p:cTn>
                              </p:par>
                              <p:par>
                                <p:cTn id="20" presetID="42" presetClass="path" presetSubtype="0" decel="100000" fill="hold" grpId="1" nodeType="withEffect">
                                  <p:stCondLst>
                                    <p:cond delay="0"/>
                                  </p:stCondLst>
                                  <p:childTnLst>
                                    <p:animMotion origin="layout" path="M -1.25E-6 0.03889 L -1.25E-6 -1.85185E-6 " pathEditMode="relative" rAng="0" ptsTypes="AA">
                                      <p:cBhvr>
                                        <p:cTn id="21" dur="500" fill="hold"/>
                                        <p:tgtEl>
                                          <p:spTgt spid="4"/>
                                        </p:tgtEl>
                                        <p:attrNameLst>
                                          <p:attrName>ppt_x</p:attrName>
                                          <p:attrName>ppt_y</p:attrName>
                                        </p:attrNameLst>
                                      </p:cBhvr>
                                      <p:rCtr x="0" y="-1944"/>
                                    </p:animMotion>
                                  </p:childTnLst>
                                </p:cTn>
                              </p:par>
                              <p:par>
                                <p:cTn id="22" presetID="10" presetClass="entr" presetSubtype="0" fill="hold" nodeType="withEffect">
                                  <p:stCondLst>
                                    <p:cond delay="0"/>
                                  </p:stCondLst>
                                  <p:childTnLst>
                                    <p:set>
                                      <p:cBhvr>
                                        <p:cTn id="23" dur="1" fill="hold">
                                          <p:stCondLst>
                                            <p:cond delay="0"/>
                                          </p:stCondLst>
                                        </p:cTn>
                                        <p:tgtEl>
                                          <p:spTgt spid="17412"/>
                                        </p:tgtEl>
                                        <p:attrNameLst>
                                          <p:attrName>style.visibility</p:attrName>
                                        </p:attrNameLst>
                                      </p:cBhvr>
                                      <p:to>
                                        <p:strVal val="visible"/>
                                      </p:to>
                                    </p:set>
                                    <p:animEffect transition="in" filter="fade">
                                      <p:cBhvr>
                                        <p:cTn id="24" dur="250"/>
                                        <p:tgtEl>
                                          <p:spTgt spid="17412"/>
                                        </p:tgtEl>
                                      </p:cBhvr>
                                    </p:animEffect>
                                  </p:childTnLst>
                                </p:cTn>
                              </p:par>
                              <p:par>
                                <p:cTn id="25" presetID="42" presetClass="path" presetSubtype="0" decel="100000" fill="hold" nodeType="withEffect">
                                  <p:stCondLst>
                                    <p:cond delay="0"/>
                                  </p:stCondLst>
                                  <p:childTnLst>
                                    <p:animMotion origin="layout" path="M 1.25E-6 0.03889 L 1.25E-6 1.48148E-6 " pathEditMode="relative" rAng="0" ptsTypes="AA">
                                      <p:cBhvr>
                                        <p:cTn id="26" dur="500" fill="hold"/>
                                        <p:tgtEl>
                                          <p:spTgt spid="17412"/>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A4DD-E769-7393-6D68-16C85C1E5681}"/>
              </a:ext>
            </a:extLst>
          </p:cNvPr>
          <p:cNvSpPr>
            <a:spLocks noGrp="1"/>
          </p:cNvSpPr>
          <p:nvPr>
            <p:ph type="title"/>
          </p:nvPr>
        </p:nvSpPr>
        <p:spPr/>
        <p:txBody>
          <a:bodyPr>
            <a:normAutofit/>
          </a:bodyPr>
          <a:lstStyle/>
          <a:p>
            <a:r>
              <a:rPr lang="en-AU" sz="4000" dirty="0">
                <a:effectLst/>
                <a:latin typeface="Calibri Light" panose="020F0302020204030204" pitchFamily="34" charset="0"/>
              </a:rPr>
              <a:t>familiar → unfamiliar</a:t>
            </a:r>
            <a:endParaRPr lang="en-AU" sz="8000" dirty="0"/>
          </a:p>
        </p:txBody>
      </p:sp>
      <p:sp>
        <p:nvSpPr>
          <p:cNvPr id="4" name="TextBox 3">
            <a:extLst>
              <a:ext uri="{FF2B5EF4-FFF2-40B4-BE49-F238E27FC236}">
                <a16:creationId xmlns:a16="http://schemas.microsoft.com/office/drawing/2014/main" id="{311827B4-FF60-C865-C702-CFA39B91B431}"/>
              </a:ext>
            </a:extLst>
          </p:cNvPr>
          <p:cNvSpPr txBox="1"/>
          <p:nvPr/>
        </p:nvSpPr>
        <p:spPr>
          <a:xfrm>
            <a:off x="1258110" y="2227351"/>
            <a:ext cx="4471481" cy="2154436"/>
          </a:xfrm>
          <a:prstGeom prst="rect">
            <a:avLst/>
          </a:prstGeom>
          <a:noFill/>
        </p:spPr>
        <p:txBody>
          <a:bodyPr wrap="square">
            <a:spAutoFit/>
          </a:bodyPr>
          <a:lstStyle/>
          <a:p>
            <a:pPr rtl="0" fontAlgn="ctr">
              <a:spcBef>
                <a:spcPts val="0"/>
              </a:spcBef>
              <a:spcAft>
                <a:spcPts val="0"/>
              </a:spcAft>
            </a:pPr>
            <a:r>
              <a:rPr lang="en-AU" sz="2400" dirty="0">
                <a:effectLst/>
                <a:latin typeface="Calibri" panose="020F0502020204030204" pitchFamily="34" charset="0"/>
              </a:rPr>
              <a:t>use what is familiar to students to introduce what is unfamiliar</a:t>
            </a:r>
          </a:p>
          <a:p>
            <a:pPr rtl="0" fontAlgn="ctr">
              <a:spcBef>
                <a:spcPts val="0"/>
              </a:spcBef>
              <a:spcAft>
                <a:spcPts val="0"/>
              </a:spcAft>
            </a:pPr>
            <a:endParaRPr lang="en-AU" sz="1400" dirty="0">
              <a:effectLst/>
              <a:latin typeface="Calibri" panose="020F0502020204030204" pitchFamily="34" charset="0"/>
            </a:endParaRPr>
          </a:p>
          <a:p>
            <a:pPr rtl="0" fontAlgn="ctr">
              <a:spcBef>
                <a:spcPts val="0"/>
              </a:spcBef>
              <a:spcAft>
                <a:spcPts val="0"/>
              </a:spcAft>
            </a:pPr>
            <a:r>
              <a:rPr lang="en-AU" sz="2400" dirty="0">
                <a:effectLst/>
                <a:latin typeface="Calibri" panose="020F0502020204030204" pitchFamily="34" charset="0"/>
              </a:rPr>
              <a:t>meet students where they are (in terms of their knowledge) and take them from there</a:t>
            </a:r>
          </a:p>
        </p:txBody>
      </p:sp>
      <p:sp>
        <p:nvSpPr>
          <p:cNvPr id="5" name="TextBox 4">
            <a:extLst>
              <a:ext uri="{FF2B5EF4-FFF2-40B4-BE49-F238E27FC236}">
                <a16:creationId xmlns:a16="http://schemas.microsoft.com/office/drawing/2014/main" id="{35CDF782-B44F-A854-55D7-F2A666FE73CC}"/>
              </a:ext>
            </a:extLst>
          </p:cNvPr>
          <p:cNvSpPr txBox="1"/>
          <p:nvPr/>
        </p:nvSpPr>
        <p:spPr>
          <a:xfrm>
            <a:off x="6095999" y="6488668"/>
            <a:ext cx="6094378" cy="369332"/>
          </a:xfrm>
          <a:prstGeom prst="rect">
            <a:avLst/>
          </a:prstGeom>
          <a:noFill/>
        </p:spPr>
        <p:txBody>
          <a:bodyPr wrap="square">
            <a:spAutoFit/>
          </a:bodyPr>
          <a:lstStyle/>
          <a:p>
            <a:pPr marL="0" marR="0" algn="r">
              <a:spcBef>
                <a:spcPts val="0"/>
              </a:spcBef>
              <a:spcAft>
                <a:spcPts val="0"/>
              </a:spcAft>
            </a:pPr>
            <a:r>
              <a:rPr lang="en-AU" sz="1800" b="1" dirty="0">
                <a:effectLst/>
                <a:latin typeface="Calibri" panose="020F0502020204030204" pitchFamily="34" charset="0"/>
              </a:rPr>
              <a:t>Adam Boxer @adamboxer1 - Teaching Secondary Science</a:t>
            </a:r>
            <a:endParaRPr lang="en-AU" sz="1800" dirty="0">
              <a:effectLst/>
              <a:latin typeface="Calibri" panose="020F0502020204030204" pitchFamily="34" charset="0"/>
            </a:endParaRPr>
          </a:p>
        </p:txBody>
      </p:sp>
      <p:sp>
        <p:nvSpPr>
          <p:cNvPr id="7" name="TextBox 6">
            <a:extLst>
              <a:ext uri="{FF2B5EF4-FFF2-40B4-BE49-F238E27FC236}">
                <a16:creationId xmlns:a16="http://schemas.microsoft.com/office/drawing/2014/main" id="{C092B0DF-D93A-38FF-8F62-7941BA935220}"/>
              </a:ext>
            </a:extLst>
          </p:cNvPr>
          <p:cNvSpPr txBox="1"/>
          <p:nvPr/>
        </p:nvSpPr>
        <p:spPr>
          <a:xfrm>
            <a:off x="6499344" y="2227351"/>
            <a:ext cx="4702056" cy="2154436"/>
          </a:xfrm>
          <a:prstGeom prst="rect">
            <a:avLst/>
          </a:prstGeom>
          <a:noFill/>
        </p:spPr>
        <p:txBody>
          <a:bodyPr wrap="square">
            <a:spAutoFit/>
          </a:bodyPr>
          <a:lstStyle/>
          <a:p>
            <a:pPr rtl="0" fontAlgn="ctr">
              <a:spcBef>
                <a:spcPts val="0"/>
              </a:spcBef>
              <a:spcAft>
                <a:spcPts val="0"/>
              </a:spcAft>
            </a:pPr>
            <a:r>
              <a:rPr lang="en-AU" sz="2400" dirty="0">
                <a:effectLst/>
                <a:latin typeface="Calibri" panose="020F0502020204030204" pitchFamily="34" charset="0"/>
              </a:rPr>
              <a:t>co-opt students’ knowledge to assimilate and integrate new knowledge </a:t>
            </a:r>
          </a:p>
          <a:p>
            <a:pPr rtl="0" fontAlgn="ctr">
              <a:spcBef>
                <a:spcPts val="0"/>
              </a:spcBef>
              <a:spcAft>
                <a:spcPts val="0"/>
              </a:spcAft>
            </a:pPr>
            <a:endParaRPr lang="en-AU" sz="1400" dirty="0">
              <a:effectLst/>
              <a:latin typeface="Calibri" panose="020F0502020204030204" pitchFamily="34" charset="0"/>
            </a:endParaRPr>
          </a:p>
          <a:p>
            <a:pPr rtl="0" fontAlgn="ctr">
              <a:spcBef>
                <a:spcPts val="0"/>
              </a:spcBef>
              <a:spcAft>
                <a:spcPts val="0"/>
              </a:spcAft>
            </a:pPr>
            <a:r>
              <a:rPr lang="en-AU" sz="2400" dirty="0">
                <a:effectLst/>
                <a:latin typeface="Calibri" panose="020F0502020204030204" pitchFamily="34" charset="0"/>
              </a:rPr>
              <a:t>even more critical in hierarchical subjects (avoids disconnected ideas)</a:t>
            </a:r>
            <a:endParaRPr lang="en-AU" sz="1400" dirty="0">
              <a:effectLst/>
              <a:latin typeface="Calibri" panose="020F0502020204030204" pitchFamily="34" charset="0"/>
            </a:endParaRPr>
          </a:p>
        </p:txBody>
      </p:sp>
    </p:spTree>
    <p:extLst>
      <p:ext uri="{BB962C8B-B14F-4D97-AF65-F5344CB8AC3E}">
        <p14:creationId xmlns:p14="http://schemas.microsoft.com/office/powerpoint/2010/main" val="93745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42" presetClass="path" presetSubtype="0" decel="100000" fill="hold" grpId="1" nodeType="withEffect">
                                  <p:stCondLst>
                                    <p:cond delay="0"/>
                                  </p:stCondLst>
                                  <p:childTnLst>
                                    <p:animMotion origin="layout" path="M 1.45833E-6 0.03889 L 1.45833E-6 -2.96296E-6 " pathEditMode="relative" rAng="0" ptsTypes="AA">
                                      <p:cBhvr>
                                        <p:cTn id="9" dur="500" fill="hold"/>
                                        <p:tgtEl>
                                          <p:spTgt spid="4"/>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50"/>
                                        <p:tgtEl>
                                          <p:spTgt spid="7"/>
                                        </p:tgtEl>
                                      </p:cBhvr>
                                    </p:animEffect>
                                  </p:childTnLst>
                                </p:cTn>
                              </p:par>
                              <p:par>
                                <p:cTn id="15" presetID="42" presetClass="path" presetSubtype="0" decel="100000" fill="hold" grpId="1" nodeType="withEffect">
                                  <p:stCondLst>
                                    <p:cond delay="0"/>
                                  </p:stCondLst>
                                  <p:childTnLst>
                                    <p:animMotion origin="layout" path="M -1.45833E-6 0.03889 L -1.45833E-6 -2.96296E-6 " pathEditMode="relative" rAng="0" ptsTypes="AA">
                                      <p:cBhvr>
                                        <p:cTn id="16" dur="500" fill="hold"/>
                                        <p:tgtEl>
                                          <p:spTgt spid="7"/>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FC6DB-99D6-4644-6C64-3EC4660C1C1E}"/>
              </a:ext>
            </a:extLst>
          </p:cNvPr>
          <p:cNvSpPr>
            <a:spLocks noGrp="1"/>
          </p:cNvSpPr>
          <p:nvPr>
            <p:ph type="title"/>
          </p:nvPr>
        </p:nvSpPr>
        <p:spPr/>
        <p:txBody>
          <a:bodyPr>
            <a:normAutofit/>
          </a:bodyPr>
          <a:lstStyle/>
          <a:p>
            <a:r>
              <a:rPr lang="en-AU" sz="4000" dirty="0">
                <a:effectLst/>
                <a:latin typeface="Calibri Light" panose="020F0302020204030204" pitchFamily="34" charset="0"/>
              </a:rPr>
              <a:t>concrete → abstract</a:t>
            </a:r>
            <a:endParaRPr lang="en-AU" sz="8000" dirty="0"/>
          </a:p>
        </p:txBody>
      </p:sp>
      <p:pic>
        <p:nvPicPr>
          <p:cNvPr id="18433" name="Picture 1" descr="|1Ⅱ1Ⅱ11Ⅱ ">
            <a:extLst>
              <a:ext uri="{FF2B5EF4-FFF2-40B4-BE49-F238E27FC236}">
                <a16:creationId xmlns:a16="http://schemas.microsoft.com/office/drawing/2014/main" id="{D2769AAC-49D4-EC24-6DB3-88C40F5FF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722" y="2780186"/>
            <a:ext cx="2450559" cy="1479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E24C893-49DF-C24E-478E-08C012AB9903}"/>
              </a:ext>
            </a:extLst>
          </p:cNvPr>
          <p:cNvPicPr>
            <a:picLocks noChangeAspect="1"/>
          </p:cNvPicPr>
          <p:nvPr/>
        </p:nvPicPr>
        <p:blipFill>
          <a:blip r:embed="rId3"/>
          <a:stretch>
            <a:fillRect/>
          </a:stretch>
        </p:blipFill>
        <p:spPr>
          <a:xfrm>
            <a:off x="3068567" y="2545173"/>
            <a:ext cx="2019300" cy="1714500"/>
          </a:xfrm>
          <a:prstGeom prst="rect">
            <a:avLst/>
          </a:prstGeom>
        </p:spPr>
      </p:pic>
      <p:pic>
        <p:nvPicPr>
          <p:cNvPr id="5" name="Picture 4">
            <a:extLst>
              <a:ext uri="{FF2B5EF4-FFF2-40B4-BE49-F238E27FC236}">
                <a16:creationId xmlns:a16="http://schemas.microsoft.com/office/drawing/2014/main" id="{DE734B4F-378F-58A2-2136-585AD52972A6}"/>
              </a:ext>
            </a:extLst>
          </p:cNvPr>
          <p:cNvPicPr>
            <a:picLocks noChangeAspect="1"/>
          </p:cNvPicPr>
          <p:nvPr/>
        </p:nvPicPr>
        <p:blipFill>
          <a:blip r:embed="rId4"/>
          <a:stretch>
            <a:fillRect/>
          </a:stretch>
        </p:blipFill>
        <p:spPr>
          <a:xfrm>
            <a:off x="5320492" y="2416425"/>
            <a:ext cx="1922244" cy="1843248"/>
          </a:xfrm>
          <a:prstGeom prst="rect">
            <a:avLst/>
          </a:prstGeom>
        </p:spPr>
      </p:pic>
      <p:pic>
        <p:nvPicPr>
          <p:cNvPr id="6" name="Picture 5">
            <a:extLst>
              <a:ext uri="{FF2B5EF4-FFF2-40B4-BE49-F238E27FC236}">
                <a16:creationId xmlns:a16="http://schemas.microsoft.com/office/drawing/2014/main" id="{FDE408A2-F7F0-0F70-4542-C3839C8C6471}"/>
              </a:ext>
            </a:extLst>
          </p:cNvPr>
          <p:cNvPicPr>
            <a:picLocks noChangeAspect="1"/>
          </p:cNvPicPr>
          <p:nvPr/>
        </p:nvPicPr>
        <p:blipFill>
          <a:blip r:embed="rId5"/>
          <a:stretch>
            <a:fillRect/>
          </a:stretch>
        </p:blipFill>
        <p:spPr>
          <a:xfrm>
            <a:off x="7707986" y="2454706"/>
            <a:ext cx="1896455" cy="1569328"/>
          </a:xfrm>
          <a:prstGeom prst="rect">
            <a:avLst/>
          </a:prstGeom>
        </p:spPr>
      </p:pic>
      <p:pic>
        <p:nvPicPr>
          <p:cNvPr id="7" name="Picture 6">
            <a:extLst>
              <a:ext uri="{FF2B5EF4-FFF2-40B4-BE49-F238E27FC236}">
                <a16:creationId xmlns:a16="http://schemas.microsoft.com/office/drawing/2014/main" id="{58BC65F5-CCEC-3CDE-B935-29D3E9586E10}"/>
              </a:ext>
            </a:extLst>
          </p:cNvPr>
          <p:cNvPicPr>
            <a:picLocks noChangeAspect="1"/>
          </p:cNvPicPr>
          <p:nvPr/>
        </p:nvPicPr>
        <p:blipFill>
          <a:blip r:embed="rId6"/>
          <a:stretch>
            <a:fillRect/>
          </a:stretch>
        </p:blipFill>
        <p:spPr>
          <a:xfrm>
            <a:off x="10193776" y="2442337"/>
            <a:ext cx="1160024" cy="1973325"/>
          </a:xfrm>
          <a:prstGeom prst="rect">
            <a:avLst/>
          </a:prstGeom>
        </p:spPr>
      </p:pic>
      <p:pic>
        <p:nvPicPr>
          <p:cNvPr id="8" name="Picture 7">
            <a:extLst>
              <a:ext uri="{FF2B5EF4-FFF2-40B4-BE49-F238E27FC236}">
                <a16:creationId xmlns:a16="http://schemas.microsoft.com/office/drawing/2014/main" id="{6D338305-7D44-CF36-A0B7-CAB4B737A800}"/>
              </a:ext>
            </a:extLst>
          </p:cNvPr>
          <p:cNvPicPr>
            <a:picLocks noChangeAspect="1"/>
          </p:cNvPicPr>
          <p:nvPr/>
        </p:nvPicPr>
        <p:blipFill>
          <a:blip r:embed="rId7"/>
          <a:stretch>
            <a:fillRect/>
          </a:stretch>
        </p:blipFill>
        <p:spPr>
          <a:xfrm>
            <a:off x="3108521" y="4510910"/>
            <a:ext cx="4423942" cy="2131116"/>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3277515-BE82-91AF-1C9E-582B2EECC0F1}"/>
                  </a:ext>
                </a:extLst>
              </p:cNvPr>
              <p:cNvSpPr txBox="1"/>
              <p:nvPr/>
            </p:nvSpPr>
            <p:spPr>
              <a:xfrm>
                <a:off x="2701281" y="1563932"/>
                <a:ext cx="609437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mtClean="0">
                          <a:latin typeface="Cambria Math" panose="02040503050406030204" pitchFamily="18" charset="0"/>
                        </a:rPr>
                        <m:t>13</m:t>
                      </m:r>
                      <m:r>
                        <a:rPr lang="en-AU" i="0">
                          <a:latin typeface="Cambria Math" panose="02040503050406030204" pitchFamily="18" charset="0"/>
                        </a:rPr>
                        <m:t>×12</m:t>
                      </m:r>
                    </m:oMath>
                  </m:oMathPara>
                </a14:m>
                <a:endParaRPr lang="en-AU" dirty="0"/>
              </a:p>
            </p:txBody>
          </p:sp>
        </mc:Choice>
        <mc:Fallback xmlns="">
          <p:sp>
            <p:nvSpPr>
              <p:cNvPr id="10" name="TextBox 9">
                <a:extLst>
                  <a:ext uri="{FF2B5EF4-FFF2-40B4-BE49-F238E27FC236}">
                    <a16:creationId xmlns:a16="http://schemas.microsoft.com/office/drawing/2014/main" id="{D3277515-BE82-91AF-1C9E-582B2EECC0F1}"/>
                  </a:ext>
                </a:extLst>
              </p:cNvPr>
              <p:cNvSpPr txBox="1">
                <a:spLocks noRot="1" noChangeAspect="1" noMove="1" noResize="1" noEditPoints="1" noAdjustHandles="1" noChangeArrowheads="1" noChangeShapeType="1" noTextEdit="1"/>
              </p:cNvSpPr>
              <p:nvPr/>
            </p:nvSpPr>
            <p:spPr>
              <a:xfrm>
                <a:off x="2701281" y="1563932"/>
                <a:ext cx="6094378" cy="369332"/>
              </a:xfrm>
              <a:prstGeom prst="rect">
                <a:avLst/>
              </a:prstGeom>
              <a:blipFill>
                <a:blip r:embed="rId8"/>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240124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par>
                                <p:cTn id="8" presetID="42" presetClass="path" presetSubtype="0" decel="100000" fill="hold" grpId="1" nodeType="withEffect">
                                  <p:stCondLst>
                                    <p:cond delay="0"/>
                                  </p:stCondLst>
                                  <p:childTnLst>
                                    <p:animMotion origin="layout" path="M 1.25E-6 0.03889 L 1.25E-6 1.85185E-6 " pathEditMode="relative" rAng="0" ptsTypes="AA">
                                      <p:cBhvr>
                                        <p:cTn id="9" dur="500" fill="hold"/>
                                        <p:tgtEl>
                                          <p:spTgt spid="10"/>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433"/>
                                        </p:tgtEl>
                                        <p:attrNameLst>
                                          <p:attrName>style.visibility</p:attrName>
                                        </p:attrNameLst>
                                      </p:cBhvr>
                                      <p:to>
                                        <p:strVal val="visible"/>
                                      </p:to>
                                    </p:set>
                                    <p:animEffect transition="in" filter="fade">
                                      <p:cBhvr>
                                        <p:cTn id="14" dur="250"/>
                                        <p:tgtEl>
                                          <p:spTgt spid="18433"/>
                                        </p:tgtEl>
                                      </p:cBhvr>
                                    </p:animEffect>
                                  </p:childTnLst>
                                </p:cTn>
                              </p:par>
                              <p:par>
                                <p:cTn id="15" presetID="42" presetClass="path" presetSubtype="0" decel="100000" fill="hold" nodeType="withEffect">
                                  <p:stCondLst>
                                    <p:cond delay="0"/>
                                  </p:stCondLst>
                                  <p:childTnLst>
                                    <p:animMotion origin="layout" path="M 1.25E-6 0.03889 L 1.25E-6 1.85185E-6 " pathEditMode="relative" rAng="0" ptsTypes="AA">
                                      <p:cBhvr>
                                        <p:cTn id="16" dur="500" fill="hold"/>
                                        <p:tgtEl>
                                          <p:spTgt spid="18433"/>
                                        </p:tgtEl>
                                        <p:attrNameLst>
                                          <p:attrName>ppt_x</p:attrName>
                                          <p:attrName>ppt_y</p:attrName>
                                        </p:attrNameLst>
                                      </p:cBhvr>
                                      <p:rCtr x="0" y="-194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50"/>
                                        <p:tgtEl>
                                          <p:spTgt spid="4"/>
                                        </p:tgtEl>
                                      </p:cBhvr>
                                    </p:animEffect>
                                  </p:childTnLst>
                                </p:cTn>
                              </p:par>
                              <p:par>
                                <p:cTn id="22" presetID="42" presetClass="path" presetSubtype="0" decel="100000" fill="hold" nodeType="withEffect">
                                  <p:stCondLst>
                                    <p:cond delay="0"/>
                                  </p:stCondLst>
                                  <p:childTnLst>
                                    <p:animMotion origin="layout" path="M 1.25E-6 0.03889 L 1.25E-6 1.85185E-6 " pathEditMode="relative" rAng="0" ptsTypes="AA">
                                      <p:cBhvr>
                                        <p:cTn id="23" dur="500" fill="hold"/>
                                        <p:tgtEl>
                                          <p:spTgt spid="4"/>
                                        </p:tgtEl>
                                        <p:attrNameLst>
                                          <p:attrName>ppt_x</p:attrName>
                                          <p:attrName>ppt_y</p:attrName>
                                        </p:attrNameLst>
                                      </p:cBhvr>
                                      <p:rCtr x="0" y="-1944"/>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50"/>
                                        <p:tgtEl>
                                          <p:spTgt spid="5"/>
                                        </p:tgtEl>
                                      </p:cBhvr>
                                    </p:animEffect>
                                  </p:childTnLst>
                                </p:cTn>
                              </p:par>
                              <p:par>
                                <p:cTn id="29" presetID="42" presetClass="path" presetSubtype="0" decel="100000" fill="hold" nodeType="withEffect">
                                  <p:stCondLst>
                                    <p:cond delay="0"/>
                                  </p:stCondLst>
                                  <p:childTnLst>
                                    <p:animMotion origin="layout" path="M 1.25E-6 0.03889 L 1.25E-6 1.85185E-6 " pathEditMode="relative" rAng="0" ptsTypes="AA">
                                      <p:cBhvr>
                                        <p:cTn id="30" dur="500" fill="hold"/>
                                        <p:tgtEl>
                                          <p:spTgt spid="5"/>
                                        </p:tgtEl>
                                        <p:attrNameLst>
                                          <p:attrName>ppt_x</p:attrName>
                                          <p:attrName>ppt_y</p:attrName>
                                        </p:attrNameLst>
                                      </p:cBhvr>
                                      <p:rCtr x="0" y="-1944"/>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50"/>
                                        <p:tgtEl>
                                          <p:spTgt spid="6"/>
                                        </p:tgtEl>
                                      </p:cBhvr>
                                    </p:animEffect>
                                  </p:childTnLst>
                                </p:cTn>
                              </p:par>
                              <p:par>
                                <p:cTn id="36" presetID="42" presetClass="path" presetSubtype="0" decel="100000" fill="hold" nodeType="withEffect">
                                  <p:stCondLst>
                                    <p:cond delay="0"/>
                                  </p:stCondLst>
                                  <p:childTnLst>
                                    <p:animMotion origin="layout" path="M 1.25E-6 0.03889 L 1.25E-6 1.85185E-6 " pathEditMode="relative" rAng="0" ptsTypes="AA">
                                      <p:cBhvr>
                                        <p:cTn id="37" dur="500" fill="hold"/>
                                        <p:tgtEl>
                                          <p:spTgt spid="6"/>
                                        </p:tgtEl>
                                        <p:attrNameLst>
                                          <p:attrName>ppt_x</p:attrName>
                                          <p:attrName>ppt_y</p:attrName>
                                        </p:attrNameLst>
                                      </p:cBhvr>
                                      <p:rCtr x="0" y="-1944"/>
                                    </p:animMotion>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250"/>
                                        <p:tgtEl>
                                          <p:spTgt spid="7"/>
                                        </p:tgtEl>
                                      </p:cBhvr>
                                    </p:animEffect>
                                  </p:childTnLst>
                                </p:cTn>
                              </p:par>
                              <p:par>
                                <p:cTn id="43" presetID="42" presetClass="path" presetSubtype="0" decel="100000" fill="hold" nodeType="withEffect">
                                  <p:stCondLst>
                                    <p:cond delay="0"/>
                                  </p:stCondLst>
                                  <p:childTnLst>
                                    <p:animMotion origin="layout" path="M 1.25E-6 0.03889 L 1.25E-6 1.85185E-6 " pathEditMode="relative" rAng="0" ptsTypes="AA">
                                      <p:cBhvr>
                                        <p:cTn id="44" dur="500" fill="hold"/>
                                        <p:tgtEl>
                                          <p:spTgt spid="7"/>
                                        </p:tgtEl>
                                        <p:attrNameLst>
                                          <p:attrName>ppt_x</p:attrName>
                                          <p:attrName>ppt_y</p:attrName>
                                        </p:attrNameLst>
                                      </p:cBhvr>
                                      <p:rCtr x="0" y="-1944"/>
                                    </p:animMotion>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250"/>
                                        <p:tgtEl>
                                          <p:spTgt spid="8"/>
                                        </p:tgtEl>
                                      </p:cBhvr>
                                    </p:animEffect>
                                  </p:childTnLst>
                                </p:cTn>
                              </p:par>
                              <p:par>
                                <p:cTn id="50" presetID="42" presetClass="path" presetSubtype="0" decel="100000" fill="hold" nodeType="withEffect">
                                  <p:stCondLst>
                                    <p:cond delay="0"/>
                                  </p:stCondLst>
                                  <p:childTnLst>
                                    <p:animMotion origin="layout" path="M 1.25E-6 0.03889 L 1.25E-6 1.85185E-6 " pathEditMode="relative" rAng="0" ptsTypes="AA">
                                      <p:cBhvr>
                                        <p:cTn id="51" dur="500" fill="hold"/>
                                        <p:tgtEl>
                                          <p:spTgt spid="8"/>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12F27-25B6-7B5A-0D85-9562CB67EA86}"/>
              </a:ext>
            </a:extLst>
          </p:cNvPr>
          <p:cNvSpPr>
            <a:spLocks noGrp="1"/>
          </p:cNvSpPr>
          <p:nvPr>
            <p:ph type="title"/>
          </p:nvPr>
        </p:nvSpPr>
        <p:spPr/>
        <p:txBody>
          <a:bodyPr/>
          <a:lstStyle/>
          <a:p>
            <a:r>
              <a:rPr lang="en-AU" sz="4400" dirty="0">
                <a:effectLst/>
                <a:latin typeface="Calibri Light" panose="020F0302020204030204" pitchFamily="34" charset="0"/>
              </a:rPr>
              <a:t>concrete → abstract</a:t>
            </a:r>
            <a:endParaRPr lang="en-AU" dirty="0"/>
          </a:p>
        </p:txBody>
      </p:sp>
      <p:pic>
        <p:nvPicPr>
          <p:cNvPr id="6" name="Picture 5">
            <a:extLst>
              <a:ext uri="{FF2B5EF4-FFF2-40B4-BE49-F238E27FC236}">
                <a16:creationId xmlns:a16="http://schemas.microsoft.com/office/drawing/2014/main" id="{7DA69FD5-5232-C200-07F3-D98B4775F3FF}"/>
              </a:ext>
            </a:extLst>
          </p:cNvPr>
          <p:cNvPicPr>
            <a:picLocks noChangeAspect="1"/>
          </p:cNvPicPr>
          <p:nvPr/>
        </p:nvPicPr>
        <p:blipFill>
          <a:blip r:embed="rId2"/>
          <a:stretch>
            <a:fillRect/>
          </a:stretch>
        </p:blipFill>
        <p:spPr>
          <a:xfrm>
            <a:off x="232538" y="2830185"/>
            <a:ext cx="2258478" cy="2181659"/>
          </a:xfrm>
          <a:prstGeom prst="rect">
            <a:avLst/>
          </a:prstGeom>
        </p:spPr>
      </p:pic>
      <p:pic>
        <p:nvPicPr>
          <p:cNvPr id="7" name="Picture 6">
            <a:extLst>
              <a:ext uri="{FF2B5EF4-FFF2-40B4-BE49-F238E27FC236}">
                <a16:creationId xmlns:a16="http://schemas.microsoft.com/office/drawing/2014/main" id="{E708C5DC-92B0-9E99-FBD2-1B85D0741C2A}"/>
              </a:ext>
            </a:extLst>
          </p:cNvPr>
          <p:cNvPicPr>
            <a:picLocks noChangeAspect="1"/>
          </p:cNvPicPr>
          <p:nvPr/>
        </p:nvPicPr>
        <p:blipFill>
          <a:blip r:embed="rId3"/>
          <a:stretch>
            <a:fillRect/>
          </a:stretch>
        </p:blipFill>
        <p:spPr>
          <a:xfrm>
            <a:off x="2520564" y="2852510"/>
            <a:ext cx="3464536" cy="2235432"/>
          </a:xfrm>
          <a:prstGeom prst="rect">
            <a:avLst/>
          </a:prstGeom>
        </p:spPr>
      </p:pic>
      <p:pic>
        <p:nvPicPr>
          <p:cNvPr id="9" name="Picture 8">
            <a:extLst>
              <a:ext uri="{FF2B5EF4-FFF2-40B4-BE49-F238E27FC236}">
                <a16:creationId xmlns:a16="http://schemas.microsoft.com/office/drawing/2014/main" id="{E9277B92-1E99-25AD-DC68-3CCBDA7D4D27}"/>
              </a:ext>
            </a:extLst>
          </p:cNvPr>
          <p:cNvPicPr>
            <a:picLocks noChangeAspect="1"/>
          </p:cNvPicPr>
          <p:nvPr/>
        </p:nvPicPr>
        <p:blipFill>
          <a:blip r:embed="rId4"/>
          <a:stretch>
            <a:fillRect/>
          </a:stretch>
        </p:blipFill>
        <p:spPr>
          <a:xfrm>
            <a:off x="6105727" y="2749525"/>
            <a:ext cx="3349307" cy="2342978"/>
          </a:xfrm>
          <a:prstGeom prst="rect">
            <a:avLst/>
          </a:prstGeom>
        </p:spPr>
      </p:pic>
      <p:pic>
        <p:nvPicPr>
          <p:cNvPr id="11" name="Picture 10">
            <a:extLst>
              <a:ext uri="{FF2B5EF4-FFF2-40B4-BE49-F238E27FC236}">
                <a16:creationId xmlns:a16="http://schemas.microsoft.com/office/drawing/2014/main" id="{C9162C71-6863-21B1-3266-6576BCC7C37C}"/>
              </a:ext>
            </a:extLst>
          </p:cNvPr>
          <p:cNvPicPr>
            <a:picLocks noChangeAspect="1"/>
          </p:cNvPicPr>
          <p:nvPr/>
        </p:nvPicPr>
        <p:blipFill>
          <a:blip r:embed="rId5"/>
          <a:stretch>
            <a:fillRect/>
          </a:stretch>
        </p:blipFill>
        <p:spPr>
          <a:xfrm>
            <a:off x="7245149" y="573729"/>
            <a:ext cx="2981741" cy="1400370"/>
          </a:xfrm>
          <a:prstGeom prst="rect">
            <a:avLst/>
          </a:prstGeom>
        </p:spPr>
      </p:pic>
      <p:pic>
        <p:nvPicPr>
          <p:cNvPr id="3" name="Picture 2">
            <a:extLst>
              <a:ext uri="{FF2B5EF4-FFF2-40B4-BE49-F238E27FC236}">
                <a16:creationId xmlns:a16="http://schemas.microsoft.com/office/drawing/2014/main" id="{5E4EE9F2-801E-8E89-820D-EE87E9944593}"/>
              </a:ext>
            </a:extLst>
          </p:cNvPr>
          <p:cNvPicPr>
            <a:picLocks noChangeAspect="1"/>
          </p:cNvPicPr>
          <p:nvPr/>
        </p:nvPicPr>
        <p:blipFill>
          <a:blip r:embed="rId6"/>
          <a:stretch>
            <a:fillRect/>
          </a:stretch>
        </p:blipFill>
        <p:spPr>
          <a:xfrm>
            <a:off x="9455034" y="2362345"/>
            <a:ext cx="2587809" cy="2832601"/>
          </a:xfrm>
          <a:prstGeom prst="rect">
            <a:avLst/>
          </a:prstGeom>
        </p:spPr>
      </p:pic>
    </p:spTree>
    <p:extLst>
      <p:ext uri="{BB962C8B-B14F-4D97-AF65-F5344CB8AC3E}">
        <p14:creationId xmlns:p14="http://schemas.microsoft.com/office/powerpoint/2010/main" val="80487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42" presetClass="path" presetSubtype="0" decel="100000" fill="hold" nodeType="withEffect">
                                  <p:stCondLst>
                                    <p:cond delay="0"/>
                                  </p:stCondLst>
                                  <p:childTnLst>
                                    <p:animMotion origin="layout" path="M 3.54167E-6 0.03889 L 3.54167E-6 1.85185E-6 " pathEditMode="relative" rAng="0" ptsTypes="AA">
                                      <p:cBhvr>
                                        <p:cTn id="9" dur="500" fill="hold"/>
                                        <p:tgtEl>
                                          <p:spTgt spid="11"/>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50"/>
                                        <p:tgtEl>
                                          <p:spTgt spid="6"/>
                                        </p:tgtEl>
                                      </p:cBhvr>
                                    </p:animEffect>
                                  </p:childTnLst>
                                </p:cTn>
                              </p:par>
                              <p:par>
                                <p:cTn id="15" presetID="42" presetClass="path" presetSubtype="0" decel="100000" fill="hold" nodeType="withEffect">
                                  <p:stCondLst>
                                    <p:cond delay="0"/>
                                  </p:stCondLst>
                                  <p:childTnLst>
                                    <p:animMotion origin="layout" path="M 1.45833E-6 0.03889 L 1.45833E-6 7.40741E-7 " pathEditMode="relative" rAng="0" ptsTypes="AA">
                                      <p:cBhvr>
                                        <p:cTn id="16" dur="500" fill="hold"/>
                                        <p:tgtEl>
                                          <p:spTgt spid="6"/>
                                        </p:tgtEl>
                                        <p:attrNameLst>
                                          <p:attrName>ppt_x</p:attrName>
                                          <p:attrName>ppt_y</p:attrName>
                                        </p:attrNameLst>
                                      </p:cBhvr>
                                      <p:rCtr x="0" y="-194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50"/>
                                        <p:tgtEl>
                                          <p:spTgt spid="7"/>
                                        </p:tgtEl>
                                      </p:cBhvr>
                                    </p:animEffect>
                                  </p:childTnLst>
                                </p:cTn>
                              </p:par>
                              <p:par>
                                <p:cTn id="22" presetID="42" presetClass="path" presetSubtype="0" decel="100000" fill="hold" nodeType="withEffect">
                                  <p:stCondLst>
                                    <p:cond delay="0"/>
                                  </p:stCondLst>
                                  <p:childTnLst>
                                    <p:animMotion origin="layout" path="M 1.875E-6 0.03888 L 1.875E-6 4.81481E-6 " pathEditMode="relative" rAng="0" ptsTypes="AA">
                                      <p:cBhvr>
                                        <p:cTn id="23" dur="500" fill="hold"/>
                                        <p:tgtEl>
                                          <p:spTgt spid="7"/>
                                        </p:tgtEl>
                                        <p:attrNameLst>
                                          <p:attrName>ppt_x</p:attrName>
                                          <p:attrName>ppt_y</p:attrName>
                                        </p:attrNameLst>
                                      </p:cBhvr>
                                      <p:rCtr x="0" y="-1944"/>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50"/>
                                        <p:tgtEl>
                                          <p:spTgt spid="9"/>
                                        </p:tgtEl>
                                      </p:cBhvr>
                                    </p:animEffect>
                                  </p:childTnLst>
                                </p:cTn>
                              </p:par>
                              <p:par>
                                <p:cTn id="29" presetID="42" presetClass="path" presetSubtype="0" decel="100000" fill="hold" nodeType="withEffect">
                                  <p:stCondLst>
                                    <p:cond delay="0"/>
                                  </p:stCondLst>
                                  <p:childTnLst>
                                    <p:animMotion origin="layout" path="M -1.04167E-6 0.03889 L -1.04167E-6 7.40741E-7 " pathEditMode="relative" rAng="0" ptsTypes="AA">
                                      <p:cBhvr>
                                        <p:cTn id="30" dur="500" fill="hold"/>
                                        <p:tgtEl>
                                          <p:spTgt spid="9"/>
                                        </p:tgtEl>
                                        <p:attrNameLst>
                                          <p:attrName>ppt_x</p:attrName>
                                          <p:attrName>ppt_y</p:attrName>
                                        </p:attrNameLst>
                                      </p:cBhvr>
                                      <p:rCtr x="0" y="-1944"/>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250"/>
                                        <p:tgtEl>
                                          <p:spTgt spid="3"/>
                                        </p:tgtEl>
                                      </p:cBhvr>
                                    </p:animEffect>
                                  </p:childTnLst>
                                </p:cTn>
                              </p:par>
                              <p:par>
                                <p:cTn id="36" presetID="42" presetClass="path" presetSubtype="0" decel="100000" fill="hold" nodeType="withEffect">
                                  <p:stCondLst>
                                    <p:cond delay="0"/>
                                  </p:stCondLst>
                                  <p:childTnLst>
                                    <p:animMotion origin="layout" path="M 1.25E-6 0.03889 L 1.25E-6 1.85185E-6 " pathEditMode="relative" rAng="0" ptsTypes="AA">
                                      <p:cBhvr>
                                        <p:cTn id="37" dur="500" fill="hold"/>
                                        <p:tgtEl>
                                          <p:spTgt spid="3"/>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12F27-25B6-7B5A-0D85-9562CB67EA86}"/>
              </a:ext>
            </a:extLst>
          </p:cNvPr>
          <p:cNvSpPr>
            <a:spLocks noGrp="1"/>
          </p:cNvSpPr>
          <p:nvPr>
            <p:ph type="title"/>
          </p:nvPr>
        </p:nvSpPr>
        <p:spPr/>
        <p:txBody>
          <a:bodyPr/>
          <a:lstStyle/>
          <a:p>
            <a:r>
              <a:rPr lang="en-AU" sz="4400" dirty="0">
                <a:effectLst/>
                <a:latin typeface="Calibri Light" panose="020F0302020204030204" pitchFamily="34" charset="0"/>
              </a:rPr>
              <a:t>concrete → abstract</a:t>
            </a:r>
            <a:endParaRPr lang="en-AU" dirty="0"/>
          </a:p>
        </p:txBody>
      </p:sp>
      <p:sp>
        <p:nvSpPr>
          <p:cNvPr id="4" name="TextBox 3">
            <a:extLst>
              <a:ext uri="{FF2B5EF4-FFF2-40B4-BE49-F238E27FC236}">
                <a16:creationId xmlns:a16="http://schemas.microsoft.com/office/drawing/2014/main" id="{375944E8-BD67-B5B9-F333-925FF0223D9F}"/>
              </a:ext>
            </a:extLst>
          </p:cNvPr>
          <p:cNvSpPr txBox="1"/>
          <p:nvPr/>
        </p:nvSpPr>
        <p:spPr>
          <a:xfrm>
            <a:off x="1352825" y="2352767"/>
            <a:ext cx="4521201" cy="2677656"/>
          </a:xfrm>
          <a:prstGeom prst="rect">
            <a:avLst/>
          </a:prstGeom>
          <a:noFill/>
        </p:spPr>
        <p:txBody>
          <a:bodyPr wrap="square" rtlCol="0">
            <a:spAutoFit/>
          </a:bodyPr>
          <a:lstStyle/>
          <a:p>
            <a:pPr rtl="0" fontAlgn="ctr">
              <a:spcBef>
                <a:spcPts val="0"/>
              </a:spcBef>
              <a:spcAft>
                <a:spcPts val="0"/>
              </a:spcAft>
            </a:pPr>
            <a:r>
              <a:rPr lang="en-AU" sz="2400" dirty="0">
                <a:effectLst/>
                <a:latin typeface="Calibri" panose="020F0502020204030204" pitchFamily="34" charset="0"/>
              </a:rPr>
              <a:t>use tangible objects to introduce intangible concepts</a:t>
            </a:r>
          </a:p>
          <a:p>
            <a:pPr rtl="0" fontAlgn="ctr">
              <a:spcBef>
                <a:spcPts val="0"/>
              </a:spcBef>
              <a:spcAft>
                <a:spcPts val="0"/>
              </a:spcAft>
            </a:pPr>
            <a:endParaRPr lang="en-AU" sz="2400" dirty="0">
              <a:effectLst/>
              <a:latin typeface="Calibri" panose="020F0502020204030204" pitchFamily="34" charset="0"/>
            </a:endParaRPr>
          </a:p>
          <a:p>
            <a:pPr rtl="0" fontAlgn="ctr">
              <a:spcBef>
                <a:spcPts val="0"/>
              </a:spcBef>
              <a:spcAft>
                <a:spcPts val="0"/>
              </a:spcAft>
            </a:pPr>
            <a:r>
              <a:rPr lang="en-AU" sz="2400" dirty="0">
                <a:effectLst/>
                <a:latin typeface="Calibri" panose="020F0502020204030204" pitchFamily="34" charset="0"/>
              </a:rPr>
              <a:t>in maths we consider "concrete, pictorial, abstract (CPA)" not as a sequence but to keep returning to each boosting connections</a:t>
            </a:r>
          </a:p>
        </p:txBody>
      </p:sp>
      <p:sp>
        <p:nvSpPr>
          <p:cNvPr id="5" name="TextBox 4">
            <a:extLst>
              <a:ext uri="{FF2B5EF4-FFF2-40B4-BE49-F238E27FC236}">
                <a16:creationId xmlns:a16="http://schemas.microsoft.com/office/drawing/2014/main" id="{5BCED331-A33A-3914-D4D0-B43842AA219C}"/>
              </a:ext>
            </a:extLst>
          </p:cNvPr>
          <p:cNvSpPr txBox="1"/>
          <p:nvPr/>
        </p:nvSpPr>
        <p:spPr>
          <a:xfrm>
            <a:off x="6095999" y="6488668"/>
            <a:ext cx="6094378" cy="369332"/>
          </a:xfrm>
          <a:prstGeom prst="rect">
            <a:avLst/>
          </a:prstGeom>
          <a:noFill/>
        </p:spPr>
        <p:txBody>
          <a:bodyPr wrap="square">
            <a:spAutoFit/>
          </a:bodyPr>
          <a:lstStyle/>
          <a:p>
            <a:pPr marL="0" marR="0" algn="r">
              <a:spcBef>
                <a:spcPts val="0"/>
              </a:spcBef>
              <a:spcAft>
                <a:spcPts val="0"/>
              </a:spcAft>
            </a:pPr>
            <a:r>
              <a:rPr lang="en-AU" sz="1800" b="1" dirty="0">
                <a:effectLst/>
                <a:latin typeface="Calibri" panose="020F0502020204030204" pitchFamily="34" charset="0"/>
              </a:rPr>
              <a:t>Adam Boxer @adamboxer1 - Teaching Secondary Science</a:t>
            </a:r>
            <a:endParaRPr lang="en-AU" sz="1800" dirty="0">
              <a:effectLst/>
              <a:latin typeface="Calibri" panose="020F0502020204030204" pitchFamily="34" charset="0"/>
            </a:endParaRPr>
          </a:p>
        </p:txBody>
      </p:sp>
      <p:sp>
        <p:nvSpPr>
          <p:cNvPr id="7" name="TextBox 6">
            <a:extLst>
              <a:ext uri="{FF2B5EF4-FFF2-40B4-BE49-F238E27FC236}">
                <a16:creationId xmlns:a16="http://schemas.microsoft.com/office/drawing/2014/main" id="{3F68CE0E-6599-2008-27AE-9D894CE907E4}"/>
              </a:ext>
            </a:extLst>
          </p:cNvPr>
          <p:cNvSpPr txBox="1"/>
          <p:nvPr/>
        </p:nvSpPr>
        <p:spPr>
          <a:xfrm>
            <a:off x="6617251" y="2352767"/>
            <a:ext cx="4521201" cy="1569660"/>
          </a:xfrm>
          <a:prstGeom prst="rect">
            <a:avLst/>
          </a:prstGeom>
          <a:noFill/>
        </p:spPr>
        <p:txBody>
          <a:bodyPr wrap="square" rtlCol="0">
            <a:spAutoFit/>
          </a:bodyPr>
          <a:lstStyle/>
          <a:p>
            <a:pPr rtl="0" fontAlgn="ctr">
              <a:spcBef>
                <a:spcPts val="0"/>
              </a:spcBef>
              <a:spcAft>
                <a:spcPts val="0"/>
              </a:spcAft>
            </a:pPr>
            <a:r>
              <a:rPr lang="en-AU" sz="2400" dirty="0">
                <a:effectLst/>
                <a:latin typeface="Calibri" panose="020F0502020204030204" pitchFamily="34" charset="0"/>
              </a:rPr>
              <a:t>when introducing a new formula, start with a worded version and numerical calculations, then bring in the algebraic form</a:t>
            </a:r>
          </a:p>
        </p:txBody>
      </p:sp>
    </p:spTree>
    <p:extLst>
      <p:ext uri="{BB962C8B-B14F-4D97-AF65-F5344CB8AC3E}">
        <p14:creationId xmlns:p14="http://schemas.microsoft.com/office/powerpoint/2010/main" val="90991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42" presetClass="path" presetSubtype="0" decel="100000" fill="hold" grpId="1" nodeType="withEffect">
                                  <p:stCondLst>
                                    <p:cond delay="0"/>
                                  </p:stCondLst>
                                  <p:childTnLst>
                                    <p:animMotion origin="layout" path="M 1.25E-6 0.03889 L 1.25E-6 1.85185E-6 " pathEditMode="relative" rAng="0" ptsTypes="AA">
                                      <p:cBhvr>
                                        <p:cTn id="9" dur="500" fill="hold"/>
                                        <p:tgtEl>
                                          <p:spTgt spid="4"/>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50"/>
                                        <p:tgtEl>
                                          <p:spTgt spid="7"/>
                                        </p:tgtEl>
                                      </p:cBhvr>
                                    </p:animEffect>
                                  </p:childTnLst>
                                </p:cTn>
                              </p:par>
                              <p:par>
                                <p:cTn id="15" presetID="42" presetClass="path" presetSubtype="0" decel="100000" fill="hold" grpId="1" nodeType="withEffect">
                                  <p:stCondLst>
                                    <p:cond delay="0"/>
                                  </p:stCondLst>
                                  <p:childTnLst>
                                    <p:animMotion origin="layout" path="M 1.25E-6 0.03889 L 1.25E-6 1.85185E-6 " pathEditMode="relative" rAng="0" ptsTypes="AA">
                                      <p:cBhvr>
                                        <p:cTn id="16" dur="500" fill="hold"/>
                                        <p:tgtEl>
                                          <p:spTgt spid="7"/>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45D27-7D05-2CB3-8F4A-F11A45CBDC59}"/>
              </a:ext>
            </a:extLst>
          </p:cNvPr>
          <p:cNvSpPr>
            <a:spLocks noGrp="1"/>
          </p:cNvSpPr>
          <p:nvPr>
            <p:ph type="title"/>
          </p:nvPr>
        </p:nvSpPr>
        <p:spPr/>
        <p:txBody>
          <a:bodyPr>
            <a:normAutofit/>
          </a:bodyPr>
          <a:lstStyle/>
          <a:p>
            <a:r>
              <a:rPr lang="en-AU" sz="4000" dirty="0">
                <a:effectLst/>
                <a:latin typeface="Calibri Light" panose="020F0302020204030204" pitchFamily="34" charset="0"/>
              </a:rPr>
              <a:t>conflict → resolution</a:t>
            </a:r>
            <a:endParaRPr lang="en-AU" sz="80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419460E-4ACA-07C1-56CB-ACD0B3A080E6}"/>
                  </a:ext>
                </a:extLst>
              </p:cNvPr>
              <p:cNvSpPr txBox="1"/>
              <p:nvPr/>
            </p:nvSpPr>
            <p:spPr>
              <a:xfrm>
                <a:off x="1537240" y="1807453"/>
                <a:ext cx="9106467" cy="1384995"/>
              </a:xfrm>
              <a:prstGeom prst="rect">
                <a:avLst/>
              </a:prstGeom>
              <a:noFill/>
            </p:spPr>
            <p:txBody>
              <a:bodyPr wrap="none" rtlCol="0">
                <a:spAutoFit/>
              </a:bodyPr>
              <a:lstStyle/>
              <a:p>
                <a:pPr marL="0" marR="0">
                  <a:spcBef>
                    <a:spcPts val="0"/>
                  </a:spcBef>
                  <a:spcAft>
                    <a:spcPts val="0"/>
                  </a:spcAft>
                </a:pPr>
                <a:r>
                  <a:rPr lang="en-AU" sz="2800" dirty="0">
                    <a:effectLst/>
                    <a:latin typeface="Calibri" panose="020F0502020204030204" pitchFamily="34" charset="0"/>
                  </a:rPr>
                  <a:t>Evaluate the expression below where </a:t>
                </a:r>
                <a14:m>
                  <m:oMath xmlns:m="http://schemas.openxmlformats.org/officeDocument/2006/math">
                    <m:r>
                      <a:rPr lang="en-AU" sz="2800">
                        <a:effectLst/>
                        <a:latin typeface="Cambria Math" panose="02040503050406030204" pitchFamily="18" charset="0"/>
                      </a:rPr>
                      <m:t>𝑥</m:t>
                    </m:r>
                    <m:r>
                      <a:rPr lang="en-AU" sz="2800">
                        <a:effectLst/>
                        <a:latin typeface="Cambria Math" panose="02040503050406030204" pitchFamily="18" charset="0"/>
                      </a:rPr>
                      <m:t>=5</m:t>
                    </m:r>
                  </m:oMath>
                </a14:m>
                <a:endParaRPr lang="en-AU" sz="2800" dirty="0">
                  <a:effectLst/>
                  <a:latin typeface="Calibri" panose="020F0502020204030204" pitchFamily="34" charset="0"/>
                </a:endParaRPr>
              </a:p>
              <a:p>
                <a:pPr marL="0" marR="0">
                  <a:spcBef>
                    <a:spcPts val="0"/>
                  </a:spcBef>
                  <a:spcAft>
                    <a:spcPts val="0"/>
                  </a:spcAft>
                </a:pPr>
                <a:r>
                  <a:rPr lang="en-AU" sz="2800" dirty="0">
                    <a:effectLst/>
                    <a:latin typeface="Calibri" panose="020F0502020204030204" pitchFamily="34" charset="0"/>
                  </a:rPr>
                  <a:t> </a:t>
                </a:r>
              </a:p>
              <a:p>
                <a:pPr marL="0" marR="0">
                  <a:spcBef>
                    <a:spcPts val="0"/>
                  </a:spcBef>
                  <a:spcAft>
                    <a:spcPts val="0"/>
                  </a:spcAft>
                </a:pPr>
                <a14:m>
                  <m:oMath xmlns:m="http://schemas.openxmlformats.org/officeDocument/2006/math">
                    <m:r>
                      <a:rPr lang="x-IV_mathan" sz="2800" smtClean="0">
                        <a:effectLst/>
                        <a:latin typeface="Cambria Math" panose="02040503050406030204" pitchFamily="18" charset="0"/>
                      </a:rPr>
                      <m:t>3</m:t>
                    </m:r>
                    <m:r>
                      <a:rPr lang="x-IV_mathan" sz="2800" smtClean="0">
                        <a:effectLst/>
                        <a:latin typeface="Cambria Math" panose="02040503050406030204" pitchFamily="18" charset="0"/>
                      </a:rPr>
                      <m:t>𝑥</m:t>
                    </m:r>
                    <m:r>
                      <a:rPr lang="x-IV_mathan" sz="2800" smtClean="0">
                        <a:effectLst/>
                        <a:latin typeface="Cambria Math" panose="02040503050406030204" pitchFamily="18" charset="0"/>
                      </a:rPr>
                      <m:t>+9</m:t>
                    </m:r>
                    <m:r>
                      <a:rPr lang="x-IV_mathan" sz="2800" smtClean="0">
                        <a:effectLst/>
                        <a:latin typeface="Cambria Math" panose="02040503050406030204" pitchFamily="18" charset="0"/>
                      </a:rPr>
                      <m:t>𝑥</m:t>
                    </m:r>
                    <m:r>
                      <a:rPr lang="x-IV_mathan" sz="2800" smtClean="0">
                        <a:effectLst/>
                        <a:latin typeface="Cambria Math" panose="02040503050406030204" pitchFamily="18" charset="0"/>
                      </a:rPr>
                      <m:t>−24</m:t>
                    </m:r>
                    <m:r>
                      <a:rPr lang="x-IV_mathan" sz="2800" smtClean="0">
                        <a:effectLst/>
                        <a:latin typeface="Cambria Math" panose="02040503050406030204" pitchFamily="18" charset="0"/>
                      </a:rPr>
                      <m:t>𝑥</m:t>
                    </m:r>
                    <m:r>
                      <a:rPr lang="x-IV_mathan" sz="2800" smtClean="0">
                        <a:effectLst/>
                        <a:latin typeface="Cambria Math" panose="02040503050406030204" pitchFamily="18" charset="0"/>
                      </a:rPr>
                      <m:t>−2</m:t>
                    </m:r>
                    <m:r>
                      <a:rPr lang="x-IV_mathan" sz="2800" smtClean="0">
                        <a:effectLst/>
                        <a:latin typeface="Cambria Math" panose="02040503050406030204" pitchFamily="18" charset="0"/>
                      </a:rPr>
                      <m:t>𝑥</m:t>
                    </m:r>
                    <m:r>
                      <a:rPr lang="x-IV_mathan" sz="2800" smtClean="0">
                        <a:effectLst/>
                        <a:latin typeface="Cambria Math" panose="02040503050406030204" pitchFamily="18" charset="0"/>
                      </a:rPr>
                      <m:t>+15</m:t>
                    </m:r>
                    <m:r>
                      <a:rPr lang="x-IV_mathan" sz="2800" smtClean="0">
                        <a:effectLst/>
                        <a:latin typeface="Cambria Math" panose="02040503050406030204" pitchFamily="18" charset="0"/>
                      </a:rPr>
                      <m:t>𝑥</m:t>
                    </m:r>
                    <m:r>
                      <a:rPr lang="x-IV_mathan" sz="2800" smtClean="0">
                        <a:effectLst/>
                        <a:latin typeface="Cambria Math" panose="02040503050406030204" pitchFamily="18" charset="0"/>
                      </a:rPr>
                      <m:t>+8</m:t>
                    </m:r>
                    <m:r>
                      <a:rPr lang="x-IV_mathan" sz="2800" smtClean="0">
                        <a:effectLst/>
                        <a:latin typeface="Cambria Math" panose="02040503050406030204" pitchFamily="18" charset="0"/>
                      </a:rPr>
                      <m:t>𝑥</m:t>
                    </m:r>
                    <m:r>
                      <a:rPr lang="x-IV_mathan" sz="2800" smtClean="0">
                        <a:effectLst/>
                        <a:latin typeface="Cambria Math" panose="02040503050406030204" pitchFamily="18" charset="0"/>
                      </a:rPr>
                      <m:t>−4</m:t>
                    </m:r>
                    <m:r>
                      <a:rPr lang="x-IV_mathan" sz="2800" smtClean="0">
                        <a:effectLst/>
                        <a:latin typeface="Cambria Math" panose="02040503050406030204" pitchFamily="18" charset="0"/>
                      </a:rPr>
                      <m:t>𝑥</m:t>
                    </m:r>
                    <m:r>
                      <a:rPr lang="x-IV_mathan" sz="2800" smtClean="0">
                        <a:effectLst/>
                        <a:latin typeface="Cambria Math" panose="02040503050406030204" pitchFamily="18" charset="0"/>
                      </a:rPr>
                      <m:t>−21</m:t>
                    </m:r>
                    <m:r>
                      <a:rPr lang="x-IV_mathan" sz="2800" smtClean="0">
                        <a:effectLst/>
                        <a:latin typeface="Cambria Math" panose="02040503050406030204" pitchFamily="18" charset="0"/>
                      </a:rPr>
                      <m:t>𝑥</m:t>
                    </m:r>
                    <m:r>
                      <a:rPr lang="x-IV_mathan" sz="2800" smtClean="0">
                        <a:effectLst/>
                        <a:latin typeface="Cambria Math" panose="02040503050406030204" pitchFamily="18" charset="0"/>
                      </a:rPr>
                      <m:t>+39</m:t>
                    </m:r>
                    <m:r>
                      <a:rPr lang="x-IV_mathan" sz="2800" smtClean="0">
                        <a:effectLst/>
                        <a:latin typeface="Cambria Math" panose="02040503050406030204" pitchFamily="18" charset="0"/>
                      </a:rPr>
                      <m:t>𝑥</m:t>
                    </m:r>
                    <m:r>
                      <a:rPr lang="x-IV_mathan" sz="2800" smtClean="0">
                        <a:effectLst/>
                        <a:latin typeface="Cambria Math" panose="02040503050406030204" pitchFamily="18" charset="0"/>
                      </a:rPr>
                      <m:t>−23</m:t>
                    </m:r>
                    <m:r>
                      <a:rPr lang="x-IV_mathan" sz="2800" smtClean="0">
                        <a:effectLst/>
                        <a:latin typeface="Cambria Math" panose="02040503050406030204" pitchFamily="18" charset="0"/>
                      </a:rPr>
                      <m:t>𝑥</m:t>
                    </m:r>
                  </m:oMath>
                </a14:m>
                <a:r>
                  <a:rPr lang="x-IV_mathan" sz="2800" dirty="0">
                    <a:effectLst/>
                    <a:latin typeface="Cambria Math" panose="02040503050406030204" pitchFamily="18" charset="0"/>
                  </a:rPr>
                  <a:t> </a:t>
                </a:r>
              </a:p>
            </p:txBody>
          </p:sp>
        </mc:Choice>
        <mc:Fallback xmlns="">
          <p:sp>
            <p:nvSpPr>
              <p:cNvPr id="6" name="TextBox 5">
                <a:extLst>
                  <a:ext uri="{FF2B5EF4-FFF2-40B4-BE49-F238E27FC236}">
                    <a16:creationId xmlns:a16="http://schemas.microsoft.com/office/drawing/2014/main" id="{4419460E-4ACA-07C1-56CB-ACD0B3A080E6}"/>
                  </a:ext>
                </a:extLst>
              </p:cNvPr>
              <p:cNvSpPr txBox="1">
                <a:spLocks noRot="1" noChangeAspect="1" noMove="1" noResize="1" noEditPoints="1" noAdjustHandles="1" noChangeArrowheads="1" noChangeShapeType="1" noTextEdit="1"/>
              </p:cNvSpPr>
              <p:nvPr/>
            </p:nvSpPr>
            <p:spPr>
              <a:xfrm>
                <a:off x="1537240" y="1807453"/>
                <a:ext cx="9106467" cy="1384995"/>
              </a:xfrm>
              <a:prstGeom prst="rect">
                <a:avLst/>
              </a:prstGeom>
              <a:blipFill>
                <a:blip r:embed="rId2"/>
                <a:stretch>
                  <a:fillRect l="-1339" t="-394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766D3EC-9ABB-D699-301A-02FCC945FC41}"/>
                  </a:ext>
                </a:extLst>
              </p:cNvPr>
              <p:cNvSpPr txBox="1"/>
              <p:nvPr/>
            </p:nvSpPr>
            <p:spPr>
              <a:xfrm>
                <a:off x="1155700" y="3513147"/>
                <a:ext cx="10058400" cy="954107"/>
              </a:xfrm>
              <a:prstGeom prst="rect">
                <a:avLst/>
              </a:prstGeom>
              <a:noFill/>
            </p:spPr>
            <p:txBody>
              <a:bodyPr wrap="square">
                <a:spAutoFit/>
              </a:bodyPr>
              <a:lstStyle/>
              <a:p>
                <a:pPr marL="0" marR="0">
                  <a:spcBef>
                    <a:spcPts val="0"/>
                  </a:spcBef>
                  <a:spcAft>
                    <a:spcPts val="0"/>
                  </a:spcAft>
                </a:pPr>
                <a14:m>
                  <m:oMath xmlns:m="http://schemas.openxmlformats.org/officeDocument/2006/math">
                    <m:r>
                      <a:rPr lang="x-IV_mathan" sz="2800" smtClean="0">
                        <a:effectLst/>
                        <a:latin typeface="Cambria Math" panose="02040503050406030204" pitchFamily="18" charset="0"/>
                      </a:rPr>
                      <m:t>=3</m:t>
                    </m:r>
                    <m:r>
                      <a:rPr lang="x-IV_mathan" sz="2800" smtClean="0">
                        <a:effectLst/>
                        <a:latin typeface="Cambria Math" panose="02040503050406030204" pitchFamily="18" charset="0"/>
                      </a:rPr>
                      <m:t>𝑥</m:t>
                    </m:r>
                    <m:r>
                      <a:rPr lang="x-IV_mathan" sz="2800" smtClean="0">
                        <a:effectLst/>
                        <a:latin typeface="Cambria Math" panose="02040503050406030204" pitchFamily="18" charset="0"/>
                      </a:rPr>
                      <m:t>+9</m:t>
                    </m:r>
                    <m:r>
                      <a:rPr lang="x-IV_mathan" sz="2800" smtClean="0">
                        <a:effectLst/>
                        <a:latin typeface="Cambria Math" panose="02040503050406030204" pitchFamily="18" charset="0"/>
                      </a:rPr>
                      <m:t>𝑥</m:t>
                    </m:r>
                    <m:r>
                      <a:rPr lang="x-IV_mathan" sz="2800" smtClean="0">
                        <a:effectLst/>
                        <a:latin typeface="Cambria Math" panose="02040503050406030204" pitchFamily="18" charset="0"/>
                      </a:rPr>
                      <m:t>+15</m:t>
                    </m:r>
                    <m:r>
                      <a:rPr lang="x-IV_mathan" sz="2800" smtClean="0">
                        <a:effectLst/>
                        <a:latin typeface="Cambria Math" panose="02040503050406030204" pitchFamily="18" charset="0"/>
                      </a:rPr>
                      <m:t>𝑥</m:t>
                    </m:r>
                    <m:r>
                      <a:rPr lang="x-IV_mathan" sz="2800" smtClean="0">
                        <a:effectLst/>
                        <a:latin typeface="Cambria Math" panose="02040503050406030204" pitchFamily="18" charset="0"/>
                      </a:rPr>
                      <m:t>+8</m:t>
                    </m:r>
                    <m:r>
                      <a:rPr lang="x-IV_mathan" sz="2800" smtClean="0">
                        <a:effectLst/>
                        <a:latin typeface="Cambria Math" panose="02040503050406030204" pitchFamily="18" charset="0"/>
                      </a:rPr>
                      <m:t>𝑥</m:t>
                    </m:r>
                    <m:r>
                      <a:rPr lang="x-IV_mathan" sz="2800" smtClean="0">
                        <a:effectLst/>
                        <a:latin typeface="Cambria Math" panose="02040503050406030204" pitchFamily="18" charset="0"/>
                      </a:rPr>
                      <m:t>+39</m:t>
                    </m:r>
                    <m:r>
                      <a:rPr lang="x-IV_mathan" sz="2800" smtClean="0">
                        <a:effectLst/>
                        <a:latin typeface="Cambria Math" panose="02040503050406030204" pitchFamily="18" charset="0"/>
                      </a:rPr>
                      <m:t>𝑥</m:t>
                    </m:r>
                    <m:r>
                      <a:rPr lang="x-IV_mathan" sz="2800" smtClean="0">
                        <a:effectLst/>
                        <a:latin typeface="Cambria Math" panose="02040503050406030204" pitchFamily="18" charset="0"/>
                      </a:rPr>
                      <m:t>−24</m:t>
                    </m:r>
                    <m:r>
                      <a:rPr lang="x-IV_mathan" sz="2800" smtClean="0">
                        <a:effectLst/>
                        <a:latin typeface="Cambria Math" panose="02040503050406030204" pitchFamily="18" charset="0"/>
                      </a:rPr>
                      <m:t>𝑥</m:t>
                    </m:r>
                    <m:r>
                      <a:rPr lang="x-IV_mathan" sz="2800" smtClean="0">
                        <a:effectLst/>
                        <a:latin typeface="Cambria Math" panose="02040503050406030204" pitchFamily="18" charset="0"/>
                      </a:rPr>
                      <m:t>−2</m:t>
                    </m:r>
                    <m:r>
                      <a:rPr lang="x-IV_mathan" sz="2800" smtClean="0">
                        <a:effectLst/>
                        <a:latin typeface="Cambria Math" panose="02040503050406030204" pitchFamily="18" charset="0"/>
                      </a:rPr>
                      <m:t>𝑥</m:t>
                    </m:r>
                    <m:r>
                      <a:rPr lang="x-IV_mathan" sz="2800" smtClean="0">
                        <a:effectLst/>
                        <a:latin typeface="Cambria Math" panose="02040503050406030204" pitchFamily="18" charset="0"/>
                      </a:rPr>
                      <m:t>−4</m:t>
                    </m:r>
                    <m:r>
                      <a:rPr lang="x-IV_mathan" sz="2800" smtClean="0">
                        <a:effectLst/>
                        <a:latin typeface="Cambria Math" panose="02040503050406030204" pitchFamily="18" charset="0"/>
                      </a:rPr>
                      <m:t>𝑥</m:t>
                    </m:r>
                    <m:r>
                      <a:rPr lang="x-IV_mathan" sz="2800" smtClean="0">
                        <a:effectLst/>
                        <a:latin typeface="Cambria Math" panose="02040503050406030204" pitchFamily="18" charset="0"/>
                      </a:rPr>
                      <m:t>−21</m:t>
                    </m:r>
                    <m:r>
                      <a:rPr lang="x-IV_mathan" sz="2800" smtClean="0">
                        <a:effectLst/>
                        <a:latin typeface="Cambria Math" panose="02040503050406030204" pitchFamily="18" charset="0"/>
                      </a:rPr>
                      <m:t>𝑥</m:t>
                    </m:r>
                    <m:r>
                      <a:rPr lang="x-IV_mathan" sz="2800" smtClean="0">
                        <a:effectLst/>
                        <a:latin typeface="Cambria Math" panose="02040503050406030204" pitchFamily="18" charset="0"/>
                      </a:rPr>
                      <m:t>−23</m:t>
                    </m:r>
                    <m:r>
                      <a:rPr lang="x-IV_mathan" sz="2800" smtClean="0">
                        <a:effectLst/>
                        <a:latin typeface="Cambria Math" panose="02040503050406030204" pitchFamily="18" charset="0"/>
                      </a:rPr>
                      <m:t>𝑥</m:t>
                    </m:r>
                  </m:oMath>
                </a14:m>
                <a:r>
                  <a:rPr lang="x-IV_mathan" sz="2800" dirty="0">
                    <a:effectLst/>
                    <a:latin typeface="Cambria Math" panose="02040503050406030204" pitchFamily="18" charset="0"/>
                  </a:rPr>
                  <a:t> </a:t>
                </a:r>
              </a:p>
              <a:p>
                <a:pPr marL="0" marR="0">
                  <a:spcBef>
                    <a:spcPts val="0"/>
                  </a:spcBef>
                  <a:spcAft>
                    <a:spcPts val="0"/>
                  </a:spcAft>
                </a:pPr>
                <a:r>
                  <a:rPr lang="en-AU" sz="2800" dirty="0">
                    <a:effectLst/>
                    <a:latin typeface="Cambria Math" panose="02040503050406030204" pitchFamily="18" charset="0"/>
                  </a:rPr>
                  <a:t> </a:t>
                </a:r>
              </a:p>
            </p:txBody>
          </p:sp>
        </mc:Choice>
        <mc:Fallback xmlns="">
          <p:sp>
            <p:nvSpPr>
              <p:cNvPr id="4" name="TextBox 3">
                <a:extLst>
                  <a:ext uri="{FF2B5EF4-FFF2-40B4-BE49-F238E27FC236}">
                    <a16:creationId xmlns:a16="http://schemas.microsoft.com/office/drawing/2014/main" id="{5766D3EC-9ABB-D699-301A-02FCC945FC41}"/>
                  </a:ext>
                </a:extLst>
              </p:cNvPr>
              <p:cNvSpPr txBox="1">
                <a:spLocks noRot="1" noChangeAspect="1" noMove="1" noResize="1" noEditPoints="1" noAdjustHandles="1" noChangeArrowheads="1" noChangeShapeType="1" noTextEdit="1"/>
              </p:cNvSpPr>
              <p:nvPr/>
            </p:nvSpPr>
            <p:spPr>
              <a:xfrm>
                <a:off x="1155700" y="3513147"/>
                <a:ext cx="10058400" cy="954107"/>
              </a:xfrm>
              <a:prstGeom prst="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2028FC4-62AD-722A-2105-C79D6E1A5C2D}"/>
                  </a:ext>
                </a:extLst>
              </p:cNvPr>
              <p:cNvSpPr txBox="1"/>
              <p:nvPr/>
            </p:nvSpPr>
            <p:spPr>
              <a:xfrm>
                <a:off x="1155700" y="4500081"/>
                <a:ext cx="6096000" cy="954107"/>
              </a:xfrm>
              <a:prstGeom prst="rect">
                <a:avLst/>
              </a:prstGeom>
              <a:noFill/>
            </p:spPr>
            <p:txBody>
              <a:bodyPr wrap="square">
                <a:spAutoFit/>
              </a:bodyPr>
              <a:lstStyle/>
              <a:p>
                <a:pPr marL="0" marR="0">
                  <a:spcBef>
                    <a:spcPts val="0"/>
                  </a:spcBef>
                  <a:spcAft>
                    <a:spcPts val="0"/>
                  </a:spcAft>
                </a:pPr>
                <a14:m>
                  <m:oMath xmlns:m="http://schemas.openxmlformats.org/officeDocument/2006/math">
                    <m:r>
                      <a:rPr lang="x-IV_mathan" sz="2800" smtClean="0">
                        <a:effectLst/>
                        <a:latin typeface="Cambria Math" panose="02040503050406030204" pitchFamily="18" charset="0"/>
                      </a:rPr>
                      <m:t>=74</m:t>
                    </m:r>
                    <m:r>
                      <a:rPr lang="x-IV_mathan" sz="2800" smtClean="0">
                        <a:effectLst/>
                        <a:latin typeface="Cambria Math" panose="02040503050406030204" pitchFamily="18" charset="0"/>
                      </a:rPr>
                      <m:t>𝑥</m:t>
                    </m:r>
                    <m:r>
                      <a:rPr lang="x-IV_mathan" sz="2800" smtClean="0">
                        <a:effectLst/>
                        <a:latin typeface="Cambria Math" panose="02040503050406030204" pitchFamily="18" charset="0"/>
                      </a:rPr>
                      <m:t>−74</m:t>
                    </m:r>
                    <m:r>
                      <a:rPr lang="x-IV_mathan" sz="2800" smtClean="0">
                        <a:effectLst/>
                        <a:latin typeface="Cambria Math" panose="02040503050406030204" pitchFamily="18" charset="0"/>
                      </a:rPr>
                      <m:t>𝑥</m:t>
                    </m:r>
                  </m:oMath>
                </a14:m>
                <a:r>
                  <a:rPr lang="x-IV_mathan" sz="2800" dirty="0">
                    <a:effectLst/>
                    <a:latin typeface="Cambria Math" panose="02040503050406030204" pitchFamily="18" charset="0"/>
                  </a:rPr>
                  <a:t> </a:t>
                </a:r>
              </a:p>
              <a:p>
                <a:pPr marL="0" marR="0">
                  <a:spcBef>
                    <a:spcPts val="0"/>
                  </a:spcBef>
                  <a:spcAft>
                    <a:spcPts val="0"/>
                  </a:spcAft>
                </a:pPr>
                <a:r>
                  <a:rPr lang="en-AU" sz="2800" dirty="0">
                    <a:effectLst/>
                    <a:latin typeface="Cambria Math" panose="02040503050406030204" pitchFamily="18" charset="0"/>
                  </a:rPr>
                  <a:t> </a:t>
                </a:r>
              </a:p>
            </p:txBody>
          </p:sp>
        </mc:Choice>
        <mc:Fallback xmlns="">
          <p:sp>
            <p:nvSpPr>
              <p:cNvPr id="7" name="TextBox 6">
                <a:extLst>
                  <a:ext uri="{FF2B5EF4-FFF2-40B4-BE49-F238E27FC236}">
                    <a16:creationId xmlns:a16="http://schemas.microsoft.com/office/drawing/2014/main" id="{72028FC4-62AD-722A-2105-C79D6E1A5C2D}"/>
                  </a:ext>
                </a:extLst>
              </p:cNvPr>
              <p:cNvSpPr txBox="1">
                <a:spLocks noRot="1" noChangeAspect="1" noMove="1" noResize="1" noEditPoints="1" noAdjustHandles="1" noChangeArrowheads="1" noChangeShapeType="1" noTextEdit="1"/>
              </p:cNvSpPr>
              <p:nvPr/>
            </p:nvSpPr>
            <p:spPr>
              <a:xfrm>
                <a:off x="1155700" y="4500081"/>
                <a:ext cx="6096000" cy="954107"/>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E26EDD2-9311-6067-AF98-F03AE31562EC}"/>
                  </a:ext>
                </a:extLst>
              </p:cNvPr>
              <p:cNvSpPr txBox="1"/>
              <p:nvPr/>
            </p:nvSpPr>
            <p:spPr>
              <a:xfrm>
                <a:off x="1155700" y="5487015"/>
                <a:ext cx="6096000" cy="523220"/>
              </a:xfrm>
              <a:prstGeom prst="rect">
                <a:avLst/>
              </a:prstGeom>
              <a:noFill/>
            </p:spPr>
            <p:txBody>
              <a:bodyPr wrap="square">
                <a:spAutoFit/>
              </a:bodyPr>
              <a:lstStyle/>
              <a:p>
                <a:pPr marL="0" marR="0">
                  <a:spcBef>
                    <a:spcPts val="0"/>
                  </a:spcBef>
                  <a:spcAft>
                    <a:spcPts val="0"/>
                  </a:spcAft>
                </a:pPr>
                <a14:m>
                  <m:oMath xmlns:m="http://schemas.openxmlformats.org/officeDocument/2006/math">
                    <m:r>
                      <a:rPr lang="x-IV_mathan" sz="2800" smtClean="0">
                        <a:effectLst/>
                        <a:latin typeface="Cambria Math" panose="02040503050406030204" pitchFamily="18" charset="0"/>
                      </a:rPr>
                      <m:t>=0</m:t>
                    </m:r>
                    <m:r>
                      <a:rPr lang="x-IV_mathan" sz="2800" smtClean="0">
                        <a:effectLst/>
                        <a:latin typeface="Cambria Math" panose="02040503050406030204" pitchFamily="18" charset="0"/>
                      </a:rPr>
                      <m:t>𝑥</m:t>
                    </m:r>
                  </m:oMath>
                </a14:m>
                <a:r>
                  <a:rPr lang="x-IV_mathan" sz="2800" dirty="0">
                    <a:effectLst/>
                    <a:latin typeface="Cambria Math" panose="02040503050406030204" pitchFamily="18" charset="0"/>
                  </a:rPr>
                  <a:t> </a:t>
                </a:r>
              </a:p>
            </p:txBody>
          </p:sp>
        </mc:Choice>
        <mc:Fallback xmlns="">
          <p:sp>
            <p:nvSpPr>
              <p:cNvPr id="9" name="TextBox 8">
                <a:extLst>
                  <a:ext uri="{FF2B5EF4-FFF2-40B4-BE49-F238E27FC236}">
                    <a16:creationId xmlns:a16="http://schemas.microsoft.com/office/drawing/2014/main" id="{EE26EDD2-9311-6067-AF98-F03AE31562EC}"/>
                  </a:ext>
                </a:extLst>
              </p:cNvPr>
              <p:cNvSpPr txBox="1">
                <a:spLocks noRot="1" noChangeAspect="1" noMove="1" noResize="1" noEditPoints="1" noAdjustHandles="1" noChangeArrowheads="1" noChangeShapeType="1" noTextEdit="1"/>
              </p:cNvSpPr>
              <p:nvPr/>
            </p:nvSpPr>
            <p:spPr>
              <a:xfrm>
                <a:off x="1155700" y="5487015"/>
                <a:ext cx="6096000" cy="523220"/>
              </a:xfrm>
              <a:prstGeom prst="rect">
                <a:avLst/>
              </a:prstGeom>
              <a:blipFill>
                <a:blip r:embed="rId5"/>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205336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42" presetClass="path" presetSubtype="0" decel="100000" fill="hold" grpId="1" nodeType="withEffect">
                                  <p:stCondLst>
                                    <p:cond delay="0"/>
                                  </p:stCondLst>
                                  <p:childTnLst>
                                    <p:animMotion origin="layout" path="M 1.25E-6 0.03889 L 1.25E-6 1.85185E-6 " pathEditMode="relative" rAng="0" ptsTypes="AA">
                                      <p:cBhvr>
                                        <p:cTn id="9" dur="500" fill="hold"/>
                                        <p:tgtEl>
                                          <p:spTgt spid="6"/>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50"/>
                                        <p:tgtEl>
                                          <p:spTgt spid="4"/>
                                        </p:tgtEl>
                                      </p:cBhvr>
                                    </p:animEffect>
                                  </p:childTnLst>
                                </p:cTn>
                              </p:par>
                              <p:par>
                                <p:cTn id="15" presetID="42" presetClass="path" presetSubtype="0" decel="100000" fill="hold" grpId="1" nodeType="withEffect">
                                  <p:stCondLst>
                                    <p:cond delay="0"/>
                                  </p:stCondLst>
                                  <p:childTnLst>
                                    <p:animMotion origin="layout" path="M 1.25E-6 0.03889 L 1.25E-6 1.85185E-6 " pathEditMode="relative" rAng="0" ptsTypes="AA">
                                      <p:cBhvr>
                                        <p:cTn id="16" dur="500" fill="hold"/>
                                        <p:tgtEl>
                                          <p:spTgt spid="4"/>
                                        </p:tgtEl>
                                        <p:attrNameLst>
                                          <p:attrName>ppt_x</p:attrName>
                                          <p:attrName>ppt_y</p:attrName>
                                        </p:attrNameLst>
                                      </p:cBhvr>
                                      <p:rCtr x="0" y="-194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50"/>
                                        <p:tgtEl>
                                          <p:spTgt spid="7"/>
                                        </p:tgtEl>
                                      </p:cBhvr>
                                    </p:animEffect>
                                  </p:childTnLst>
                                </p:cTn>
                              </p:par>
                              <p:par>
                                <p:cTn id="22" presetID="42" presetClass="path" presetSubtype="0" decel="100000" fill="hold" grpId="1" nodeType="withEffect">
                                  <p:stCondLst>
                                    <p:cond delay="0"/>
                                  </p:stCondLst>
                                  <p:childTnLst>
                                    <p:animMotion origin="layout" path="M 1.25E-6 0.03889 L 1.25E-6 1.85185E-6 " pathEditMode="relative" rAng="0" ptsTypes="AA">
                                      <p:cBhvr>
                                        <p:cTn id="23" dur="500" fill="hold"/>
                                        <p:tgtEl>
                                          <p:spTgt spid="7"/>
                                        </p:tgtEl>
                                        <p:attrNameLst>
                                          <p:attrName>ppt_x</p:attrName>
                                          <p:attrName>ppt_y</p:attrName>
                                        </p:attrNameLst>
                                      </p:cBhvr>
                                      <p:rCtr x="0" y="-1944"/>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50"/>
                                        <p:tgtEl>
                                          <p:spTgt spid="9"/>
                                        </p:tgtEl>
                                      </p:cBhvr>
                                    </p:animEffect>
                                  </p:childTnLst>
                                </p:cTn>
                              </p:par>
                              <p:par>
                                <p:cTn id="29" presetID="42" presetClass="path" presetSubtype="0" decel="100000" fill="hold" grpId="1" nodeType="withEffect">
                                  <p:stCondLst>
                                    <p:cond delay="0"/>
                                  </p:stCondLst>
                                  <p:childTnLst>
                                    <p:animMotion origin="layout" path="M 1.25E-6 0.03889 L 1.25E-6 1.85185E-6 " pathEditMode="relative" rAng="0" ptsTypes="AA">
                                      <p:cBhvr>
                                        <p:cTn id="30" dur="500" fill="hold"/>
                                        <p:tgtEl>
                                          <p:spTgt spid="9"/>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p:bldP spid="4" grpId="1"/>
      <p:bldP spid="7" grpId="0"/>
      <p:bldP spid="7" grpId="1"/>
      <p:bldP spid="9" grpId="0"/>
      <p:bldP spid="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45D27-7D05-2CB3-8F4A-F11A45CBDC59}"/>
              </a:ext>
            </a:extLst>
          </p:cNvPr>
          <p:cNvSpPr>
            <a:spLocks noGrp="1"/>
          </p:cNvSpPr>
          <p:nvPr>
            <p:ph type="title"/>
          </p:nvPr>
        </p:nvSpPr>
        <p:spPr/>
        <p:txBody>
          <a:bodyPr>
            <a:normAutofit/>
          </a:bodyPr>
          <a:lstStyle/>
          <a:p>
            <a:r>
              <a:rPr lang="en-AU" sz="4000" dirty="0">
                <a:effectLst/>
                <a:latin typeface="Calibri Light" panose="020F0302020204030204" pitchFamily="34" charset="0"/>
              </a:rPr>
              <a:t>conflict → resolution</a:t>
            </a:r>
            <a:endParaRPr lang="en-AU" sz="800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26F8D21-4788-AB47-3326-BE74398BEF82}"/>
                  </a:ext>
                </a:extLst>
              </p:cNvPr>
              <p:cNvSpPr txBox="1"/>
              <p:nvPr/>
            </p:nvSpPr>
            <p:spPr>
              <a:xfrm>
                <a:off x="838200" y="1506022"/>
                <a:ext cx="6094378" cy="369332"/>
              </a:xfrm>
              <a:prstGeom prst="rect">
                <a:avLst/>
              </a:prstGeom>
              <a:noFill/>
            </p:spPr>
            <p:txBody>
              <a:bodyPr wrap="square">
                <a:spAutoFit/>
              </a:bodyPr>
              <a:lstStyle/>
              <a:p>
                <a:pPr marL="0" marR="0">
                  <a:spcBef>
                    <a:spcPts val="0"/>
                  </a:spcBef>
                  <a:spcAft>
                    <a:spcPts val="0"/>
                  </a:spcAft>
                </a:pPr>
                <a:r>
                  <a:rPr lang="en-AU" sz="1800" dirty="0">
                    <a:effectLst/>
                    <a:latin typeface="Calibri" panose="020F0502020204030204" pitchFamily="34" charset="0"/>
                  </a:rPr>
                  <a:t>Use the data below to predict the value of </a:t>
                </a:r>
                <a14:m>
                  <m:oMath xmlns:m="http://schemas.openxmlformats.org/officeDocument/2006/math">
                    <m:r>
                      <a:rPr lang="en-AU" sz="1800">
                        <a:effectLst/>
                        <a:latin typeface="Cambria Math" panose="02040503050406030204" pitchFamily="18" charset="0"/>
                      </a:rPr>
                      <m:t>𝑦</m:t>
                    </m:r>
                  </m:oMath>
                </a14:m>
                <a:r>
                  <a:rPr lang="en-AU" sz="1800" dirty="0">
                    <a:effectLst/>
                    <a:latin typeface="Calibri" panose="020F0502020204030204" pitchFamily="34" charset="0"/>
                  </a:rPr>
                  <a:t> when </a:t>
                </a:r>
                <a14:m>
                  <m:oMath xmlns:m="http://schemas.openxmlformats.org/officeDocument/2006/math">
                    <m:r>
                      <a:rPr lang="en-AU" sz="1800">
                        <a:effectLst/>
                        <a:latin typeface="Cambria Math" panose="02040503050406030204" pitchFamily="18" charset="0"/>
                      </a:rPr>
                      <m:t>𝑥</m:t>
                    </m:r>
                    <m:r>
                      <a:rPr lang="en-AU" sz="1800">
                        <a:effectLst/>
                        <a:latin typeface="Cambria Math" panose="02040503050406030204" pitchFamily="18" charset="0"/>
                      </a:rPr>
                      <m:t>=10</m:t>
                    </m:r>
                  </m:oMath>
                </a14:m>
                <a:endParaRPr lang="en-AU" sz="1800" dirty="0">
                  <a:effectLst/>
                  <a:latin typeface="Calibri" panose="020F0502020204030204" pitchFamily="34" charset="0"/>
                </a:endParaRPr>
              </a:p>
            </p:txBody>
          </p:sp>
        </mc:Choice>
        <mc:Fallback xmlns="">
          <p:sp>
            <p:nvSpPr>
              <p:cNvPr id="4" name="TextBox 3">
                <a:extLst>
                  <a:ext uri="{FF2B5EF4-FFF2-40B4-BE49-F238E27FC236}">
                    <a16:creationId xmlns:a16="http://schemas.microsoft.com/office/drawing/2014/main" id="{F26F8D21-4788-AB47-3326-BE74398BEF82}"/>
                  </a:ext>
                </a:extLst>
              </p:cNvPr>
              <p:cNvSpPr txBox="1">
                <a:spLocks noRot="1" noChangeAspect="1" noMove="1" noResize="1" noEditPoints="1" noAdjustHandles="1" noChangeArrowheads="1" noChangeShapeType="1" noTextEdit="1"/>
              </p:cNvSpPr>
              <p:nvPr/>
            </p:nvSpPr>
            <p:spPr>
              <a:xfrm>
                <a:off x="838200" y="1506022"/>
                <a:ext cx="6094378" cy="369332"/>
              </a:xfrm>
              <a:prstGeom prst="rect">
                <a:avLst/>
              </a:prstGeom>
              <a:blipFill>
                <a:blip r:embed="rId2"/>
                <a:stretch>
                  <a:fillRect l="-901" t="-8197" b="-2459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BE165F71-4023-EBC5-7933-69F6CA74C9B1}"/>
                  </a:ext>
                </a:extLst>
              </p:cNvPr>
              <p:cNvGraphicFramePr>
                <a:graphicFrameLocks noGrp="1"/>
              </p:cNvGraphicFramePr>
              <p:nvPr>
                <p:extLst>
                  <p:ext uri="{D42A27DB-BD31-4B8C-83A1-F6EECF244321}">
                    <p14:modId xmlns:p14="http://schemas.microsoft.com/office/powerpoint/2010/main" val="2329933060"/>
                  </p:ext>
                </p:extLst>
              </p:nvPr>
            </p:nvGraphicFramePr>
            <p:xfrm>
              <a:off x="838200" y="1875354"/>
              <a:ext cx="4726535" cy="751840"/>
            </p:xfrm>
            <a:graphic>
              <a:graphicData uri="http://schemas.openxmlformats.org/drawingml/2006/table">
                <a:tbl>
                  <a:tblPr/>
                  <a:tblGrid>
                    <a:gridCol w="609905">
                      <a:extLst>
                        <a:ext uri="{9D8B030D-6E8A-4147-A177-3AD203B41FA5}">
                          <a16:colId xmlns:a16="http://schemas.microsoft.com/office/drawing/2014/main" val="3904013739"/>
                        </a:ext>
                      </a:extLst>
                    </a:gridCol>
                    <a:gridCol w="609905">
                      <a:extLst>
                        <a:ext uri="{9D8B030D-6E8A-4147-A177-3AD203B41FA5}">
                          <a16:colId xmlns:a16="http://schemas.microsoft.com/office/drawing/2014/main" val="3924696765"/>
                        </a:ext>
                      </a:extLst>
                    </a:gridCol>
                    <a:gridCol w="609905">
                      <a:extLst>
                        <a:ext uri="{9D8B030D-6E8A-4147-A177-3AD203B41FA5}">
                          <a16:colId xmlns:a16="http://schemas.microsoft.com/office/drawing/2014/main" val="491549355"/>
                        </a:ext>
                      </a:extLst>
                    </a:gridCol>
                    <a:gridCol w="609905">
                      <a:extLst>
                        <a:ext uri="{9D8B030D-6E8A-4147-A177-3AD203B41FA5}">
                          <a16:colId xmlns:a16="http://schemas.microsoft.com/office/drawing/2014/main" val="545081705"/>
                        </a:ext>
                      </a:extLst>
                    </a:gridCol>
                    <a:gridCol w="609905">
                      <a:extLst>
                        <a:ext uri="{9D8B030D-6E8A-4147-A177-3AD203B41FA5}">
                          <a16:colId xmlns:a16="http://schemas.microsoft.com/office/drawing/2014/main" val="2980714075"/>
                        </a:ext>
                      </a:extLst>
                    </a:gridCol>
                    <a:gridCol w="609905">
                      <a:extLst>
                        <a:ext uri="{9D8B030D-6E8A-4147-A177-3AD203B41FA5}">
                          <a16:colId xmlns:a16="http://schemas.microsoft.com/office/drawing/2014/main" val="633985949"/>
                        </a:ext>
                      </a:extLst>
                    </a:gridCol>
                    <a:gridCol w="609905">
                      <a:extLst>
                        <a:ext uri="{9D8B030D-6E8A-4147-A177-3AD203B41FA5}">
                          <a16:colId xmlns:a16="http://schemas.microsoft.com/office/drawing/2014/main" val="1555453449"/>
                        </a:ext>
                      </a:extLst>
                    </a:gridCol>
                    <a:gridCol w="457200">
                      <a:extLst>
                        <a:ext uri="{9D8B030D-6E8A-4147-A177-3AD203B41FA5}">
                          <a16:colId xmlns:a16="http://schemas.microsoft.com/office/drawing/2014/main" val="1437217042"/>
                        </a:ext>
                      </a:extLst>
                    </a:gridCol>
                  </a:tblGrid>
                  <a:tr h="0">
                    <a:tc>
                      <a:txBody>
                        <a:bodyPr/>
                        <a:lstStyle/>
                        <a:p>
                          <a:pPr marL="0" marR="0" fontAlgn="t">
                            <a:spcBef>
                              <a:spcPts val="0"/>
                            </a:spcBef>
                            <a:spcAft>
                              <a:spcPts val="0"/>
                            </a:spcAft>
                          </a:pPr>
                          <a14:m>
                            <m:oMathPara xmlns:m="http://schemas.openxmlformats.org/officeDocument/2006/math">
                              <m:oMathParaPr>
                                <m:jc m:val="centerGroup"/>
                              </m:oMathParaPr>
                              <m:oMath xmlns:m="http://schemas.openxmlformats.org/officeDocument/2006/math">
                                <m:r>
                                  <a:rPr lang="x-IV_mathan" sz="1800">
                                    <a:effectLst/>
                                    <a:latin typeface="Cambria Math" panose="02040503050406030204" pitchFamily="18" charset="0"/>
                                  </a:rPr>
                                  <m:t>𝑥</m:t>
                                </m:r>
                                <m:r>
                                  <a:rPr lang="x-IV_mathan" sz="1800" i="1">
                                    <a:effectLst/>
                                    <a:latin typeface="Cambria Math" panose="02040503050406030204" pitchFamily="18" charset="0"/>
                                  </a:rPr>
                                  <m:t> </m:t>
                                </m:r>
                              </m:oMath>
                            </m:oMathPara>
                          </a14:m>
                          <a:endParaRPr lang="x-IV_mathan" sz="1800">
                            <a:effectLst/>
                            <a:latin typeface="Cambria Math" panose="020405030504060302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14:m>
                            <m:oMathPara xmlns:m="http://schemas.openxmlformats.org/officeDocument/2006/math">
                              <m:oMathParaPr>
                                <m:jc m:val="centerGroup"/>
                              </m:oMathParaPr>
                              <m:oMath xmlns:m="http://schemas.openxmlformats.org/officeDocument/2006/math">
                                <m:r>
                                  <a:rPr lang="x-IV_mathan" sz="1800">
                                    <a:effectLst/>
                                    <a:latin typeface="Cambria Math" panose="02040503050406030204" pitchFamily="18" charset="0"/>
                                  </a:rPr>
                                  <m:t>1</m:t>
                                </m:r>
                              </m:oMath>
                            </m:oMathPara>
                          </a14:m>
                          <a:endParaRPr lang="x-IV_mathan" sz="1800">
                            <a:effectLst/>
                            <a:latin typeface="Cambria Math" panose="020405030504060302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14:m>
                            <m:oMathPara xmlns:m="http://schemas.openxmlformats.org/officeDocument/2006/math">
                              <m:oMathParaPr>
                                <m:jc m:val="centerGroup"/>
                              </m:oMathParaPr>
                              <m:oMath xmlns:m="http://schemas.openxmlformats.org/officeDocument/2006/math">
                                <m:r>
                                  <a:rPr lang="x-IV_mathan" sz="1800">
                                    <a:effectLst/>
                                    <a:latin typeface="Cambria Math" panose="02040503050406030204" pitchFamily="18" charset="0"/>
                                  </a:rPr>
                                  <m:t>2</m:t>
                                </m:r>
                              </m:oMath>
                            </m:oMathPara>
                          </a14:m>
                          <a:endParaRPr lang="x-IV_mathan" sz="1800">
                            <a:effectLst/>
                            <a:latin typeface="Cambria Math" panose="020405030504060302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14:m>
                            <m:oMathPara xmlns:m="http://schemas.openxmlformats.org/officeDocument/2006/math">
                              <m:oMathParaPr>
                                <m:jc m:val="centerGroup"/>
                              </m:oMathParaPr>
                              <m:oMath xmlns:m="http://schemas.openxmlformats.org/officeDocument/2006/math">
                                <m:r>
                                  <a:rPr lang="x-IV_mathan" sz="1800">
                                    <a:effectLst/>
                                    <a:latin typeface="Cambria Math" panose="02040503050406030204" pitchFamily="18" charset="0"/>
                                  </a:rPr>
                                  <m:t>4</m:t>
                                </m:r>
                              </m:oMath>
                            </m:oMathPara>
                          </a14:m>
                          <a:endParaRPr lang="x-IV_mathan" sz="1800">
                            <a:effectLst/>
                            <a:latin typeface="Cambria Math" panose="020405030504060302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14:m>
                            <m:oMathPara xmlns:m="http://schemas.openxmlformats.org/officeDocument/2006/math">
                              <m:oMathParaPr>
                                <m:jc m:val="centerGroup"/>
                              </m:oMathParaPr>
                              <m:oMath xmlns:m="http://schemas.openxmlformats.org/officeDocument/2006/math">
                                <m:r>
                                  <a:rPr lang="x-IV_mathan" sz="1800">
                                    <a:effectLst/>
                                    <a:latin typeface="Cambria Math" panose="02040503050406030204" pitchFamily="18" charset="0"/>
                                  </a:rPr>
                                  <m:t>4</m:t>
                                </m:r>
                              </m:oMath>
                            </m:oMathPara>
                          </a14:m>
                          <a:endParaRPr lang="x-IV_mathan" sz="1800">
                            <a:effectLst/>
                            <a:latin typeface="Cambria Math" panose="020405030504060302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14:m>
                            <m:oMathPara xmlns:m="http://schemas.openxmlformats.org/officeDocument/2006/math">
                              <m:oMathParaPr>
                                <m:jc m:val="centerGroup"/>
                              </m:oMathParaPr>
                              <m:oMath xmlns:m="http://schemas.openxmlformats.org/officeDocument/2006/math">
                                <m:r>
                                  <a:rPr lang="x-IV_mathan" sz="1800">
                                    <a:effectLst/>
                                    <a:latin typeface="Cambria Math" panose="02040503050406030204" pitchFamily="18" charset="0"/>
                                  </a:rPr>
                                  <m:t>5</m:t>
                                </m:r>
                              </m:oMath>
                            </m:oMathPara>
                          </a14:m>
                          <a:endParaRPr lang="x-IV_mathan" sz="1800">
                            <a:effectLst/>
                            <a:latin typeface="Cambria Math" panose="020405030504060302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14:m>
                            <m:oMathPara xmlns:m="http://schemas.openxmlformats.org/officeDocument/2006/math">
                              <m:oMathParaPr>
                                <m:jc m:val="centerGroup"/>
                              </m:oMathParaPr>
                              <m:oMath xmlns:m="http://schemas.openxmlformats.org/officeDocument/2006/math">
                                <m:r>
                                  <a:rPr lang="x-IV_mathan" sz="1800">
                                    <a:effectLst/>
                                    <a:latin typeface="Cambria Math" panose="02040503050406030204" pitchFamily="18" charset="0"/>
                                  </a:rPr>
                                  <m:t>8</m:t>
                                </m:r>
                              </m:oMath>
                            </m:oMathPara>
                          </a14:m>
                          <a:endParaRPr lang="x-IV_mathan" sz="1800">
                            <a:effectLst/>
                            <a:latin typeface="Cambria Math" panose="020405030504060302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14:m>
                            <m:oMathPara xmlns:m="http://schemas.openxmlformats.org/officeDocument/2006/math">
                              <m:oMathParaPr>
                                <m:jc m:val="centerGroup"/>
                              </m:oMathParaPr>
                              <m:oMath xmlns:m="http://schemas.openxmlformats.org/officeDocument/2006/math">
                                <m:r>
                                  <a:rPr lang="x-IV_mathan" sz="1800">
                                    <a:effectLst/>
                                    <a:latin typeface="Cambria Math" panose="02040503050406030204" pitchFamily="18" charset="0"/>
                                  </a:rPr>
                                  <m:t>12</m:t>
                                </m:r>
                              </m:oMath>
                            </m:oMathPara>
                          </a14:m>
                          <a:endParaRPr lang="x-IV_mathan" sz="1800">
                            <a:effectLst/>
                            <a:latin typeface="Cambria Math" panose="020405030504060302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506553289"/>
                      </a:ext>
                    </a:extLst>
                  </a:tr>
                  <a:tr h="0">
                    <a:tc>
                      <a:txBody>
                        <a:bodyPr/>
                        <a:lstStyle/>
                        <a:p>
                          <a:pPr marL="0" marR="0" fontAlgn="t">
                            <a:spcBef>
                              <a:spcPts val="0"/>
                            </a:spcBef>
                            <a:spcAft>
                              <a:spcPts val="0"/>
                            </a:spcAft>
                          </a:pPr>
                          <a14:m>
                            <m:oMathPara xmlns:m="http://schemas.openxmlformats.org/officeDocument/2006/math">
                              <m:oMathParaPr>
                                <m:jc m:val="centerGroup"/>
                              </m:oMathParaPr>
                              <m:oMath xmlns:m="http://schemas.openxmlformats.org/officeDocument/2006/math">
                                <m:r>
                                  <a:rPr lang="x-IV_mathan" sz="1800">
                                    <a:effectLst/>
                                    <a:latin typeface="Cambria Math" panose="02040503050406030204" pitchFamily="18" charset="0"/>
                                  </a:rPr>
                                  <m:t>𝑦</m:t>
                                </m:r>
                              </m:oMath>
                            </m:oMathPara>
                          </a14:m>
                          <a:endParaRPr lang="x-IV_mathan" sz="1800">
                            <a:effectLst/>
                            <a:latin typeface="Cambria Math" panose="020405030504060302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14:m>
                            <m:oMathPara xmlns:m="http://schemas.openxmlformats.org/officeDocument/2006/math">
                              <m:oMathParaPr>
                                <m:jc m:val="centerGroup"/>
                              </m:oMathParaPr>
                              <m:oMath xmlns:m="http://schemas.openxmlformats.org/officeDocument/2006/math">
                                <m:r>
                                  <a:rPr lang="x-IV_mathan" sz="1800">
                                    <a:effectLst/>
                                    <a:latin typeface="Cambria Math" panose="02040503050406030204" pitchFamily="18" charset="0"/>
                                  </a:rPr>
                                  <m:t>6</m:t>
                                </m:r>
                              </m:oMath>
                            </m:oMathPara>
                          </a14:m>
                          <a:endParaRPr lang="x-IV_mathan" sz="1800">
                            <a:effectLst/>
                            <a:latin typeface="Cambria Math" panose="020405030504060302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14:m>
                            <m:oMathPara xmlns:m="http://schemas.openxmlformats.org/officeDocument/2006/math">
                              <m:oMathParaPr>
                                <m:jc m:val="centerGroup"/>
                              </m:oMathParaPr>
                              <m:oMath xmlns:m="http://schemas.openxmlformats.org/officeDocument/2006/math">
                                <m:r>
                                  <a:rPr lang="x-IV_mathan" sz="1800">
                                    <a:effectLst/>
                                    <a:latin typeface="Cambria Math" panose="02040503050406030204" pitchFamily="18" charset="0"/>
                                  </a:rPr>
                                  <m:t>10</m:t>
                                </m:r>
                              </m:oMath>
                            </m:oMathPara>
                          </a14:m>
                          <a:endParaRPr lang="x-IV_mathan" sz="1800">
                            <a:effectLst/>
                            <a:latin typeface="Cambria Math" panose="020405030504060302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14:m>
                            <m:oMathPara xmlns:m="http://schemas.openxmlformats.org/officeDocument/2006/math">
                              <m:oMathParaPr>
                                <m:jc m:val="centerGroup"/>
                              </m:oMathParaPr>
                              <m:oMath xmlns:m="http://schemas.openxmlformats.org/officeDocument/2006/math">
                                <m:r>
                                  <a:rPr lang="x-IV_mathan" sz="1800">
                                    <a:effectLst/>
                                    <a:latin typeface="Cambria Math" panose="02040503050406030204" pitchFamily="18" charset="0"/>
                                  </a:rPr>
                                  <m:t>11</m:t>
                                </m:r>
                              </m:oMath>
                            </m:oMathPara>
                          </a14:m>
                          <a:endParaRPr lang="x-IV_mathan" sz="1800">
                            <a:effectLst/>
                            <a:latin typeface="Cambria Math" panose="020405030504060302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14:m>
                            <m:oMathPara xmlns:m="http://schemas.openxmlformats.org/officeDocument/2006/math">
                              <m:oMathParaPr>
                                <m:jc m:val="centerGroup"/>
                              </m:oMathParaPr>
                              <m:oMath xmlns:m="http://schemas.openxmlformats.org/officeDocument/2006/math">
                                <m:r>
                                  <a:rPr lang="x-IV_mathan" sz="1800">
                                    <a:effectLst/>
                                    <a:latin typeface="Cambria Math" panose="02040503050406030204" pitchFamily="18" charset="0"/>
                                  </a:rPr>
                                  <m:t>8</m:t>
                                </m:r>
                              </m:oMath>
                            </m:oMathPara>
                          </a14:m>
                          <a:endParaRPr lang="x-IV_mathan" sz="1800">
                            <a:effectLst/>
                            <a:latin typeface="Cambria Math" panose="020405030504060302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14:m>
                            <m:oMathPara xmlns:m="http://schemas.openxmlformats.org/officeDocument/2006/math">
                              <m:oMathParaPr>
                                <m:jc m:val="centerGroup"/>
                              </m:oMathParaPr>
                              <m:oMath xmlns:m="http://schemas.openxmlformats.org/officeDocument/2006/math">
                                <m:r>
                                  <a:rPr lang="x-IV_mathan" sz="1800">
                                    <a:effectLst/>
                                    <a:latin typeface="Cambria Math" panose="02040503050406030204" pitchFamily="18" charset="0"/>
                                  </a:rPr>
                                  <m:t>13</m:t>
                                </m:r>
                              </m:oMath>
                            </m:oMathPara>
                          </a14:m>
                          <a:endParaRPr lang="x-IV_mathan" sz="1800">
                            <a:effectLst/>
                            <a:latin typeface="Cambria Math" panose="020405030504060302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14:m>
                            <m:oMathPara xmlns:m="http://schemas.openxmlformats.org/officeDocument/2006/math">
                              <m:oMathParaPr>
                                <m:jc m:val="centerGroup"/>
                              </m:oMathParaPr>
                              <m:oMath xmlns:m="http://schemas.openxmlformats.org/officeDocument/2006/math">
                                <m:r>
                                  <a:rPr lang="x-IV_mathan" sz="1800">
                                    <a:effectLst/>
                                    <a:latin typeface="Cambria Math" panose="02040503050406030204" pitchFamily="18" charset="0"/>
                                  </a:rPr>
                                  <m:t>16</m:t>
                                </m:r>
                              </m:oMath>
                            </m:oMathPara>
                          </a14:m>
                          <a:endParaRPr lang="x-IV_mathan" sz="1800">
                            <a:effectLst/>
                            <a:latin typeface="Cambria Math" panose="020405030504060302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14:m>
                            <m:oMathPara xmlns:m="http://schemas.openxmlformats.org/officeDocument/2006/math">
                              <m:oMathParaPr>
                                <m:jc m:val="centerGroup"/>
                              </m:oMathParaPr>
                              <m:oMath xmlns:m="http://schemas.openxmlformats.org/officeDocument/2006/math">
                                <m:r>
                                  <a:rPr lang="x-IV_mathan" sz="1800">
                                    <a:effectLst/>
                                    <a:latin typeface="Cambria Math" panose="02040503050406030204" pitchFamily="18" charset="0"/>
                                  </a:rPr>
                                  <m:t>20</m:t>
                                </m:r>
                              </m:oMath>
                            </m:oMathPara>
                          </a14:m>
                          <a:endParaRPr lang="x-IV_mathan" sz="1800" dirty="0">
                            <a:effectLst/>
                            <a:latin typeface="Cambria Math" panose="020405030504060302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736766290"/>
                      </a:ext>
                    </a:extLst>
                  </a:tr>
                </a:tbl>
              </a:graphicData>
            </a:graphic>
          </p:graphicFrame>
        </mc:Choice>
        <mc:Fallback xmlns="">
          <p:graphicFrame>
            <p:nvGraphicFramePr>
              <p:cNvPr id="5" name="Table 4">
                <a:extLst>
                  <a:ext uri="{FF2B5EF4-FFF2-40B4-BE49-F238E27FC236}">
                    <a16:creationId xmlns:a16="http://schemas.microsoft.com/office/drawing/2014/main" id="{BE165F71-4023-EBC5-7933-69F6CA74C9B1}"/>
                  </a:ext>
                </a:extLst>
              </p:cNvPr>
              <p:cNvGraphicFramePr>
                <a:graphicFrameLocks noGrp="1"/>
              </p:cNvGraphicFramePr>
              <p:nvPr>
                <p:extLst>
                  <p:ext uri="{D42A27DB-BD31-4B8C-83A1-F6EECF244321}">
                    <p14:modId xmlns:p14="http://schemas.microsoft.com/office/powerpoint/2010/main" val="2329933060"/>
                  </p:ext>
                </p:extLst>
              </p:nvPr>
            </p:nvGraphicFramePr>
            <p:xfrm>
              <a:off x="838200" y="1875354"/>
              <a:ext cx="4726535" cy="751840"/>
            </p:xfrm>
            <a:graphic>
              <a:graphicData uri="http://schemas.openxmlformats.org/drawingml/2006/table">
                <a:tbl>
                  <a:tblPr/>
                  <a:tblGrid>
                    <a:gridCol w="609905">
                      <a:extLst>
                        <a:ext uri="{9D8B030D-6E8A-4147-A177-3AD203B41FA5}">
                          <a16:colId xmlns:a16="http://schemas.microsoft.com/office/drawing/2014/main" val="3904013739"/>
                        </a:ext>
                      </a:extLst>
                    </a:gridCol>
                    <a:gridCol w="609905">
                      <a:extLst>
                        <a:ext uri="{9D8B030D-6E8A-4147-A177-3AD203B41FA5}">
                          <a16:colId xmlns:a16="http://schemas.microsoft.com/office/drawing/2014/main" val="3924696765"/>
                        </a:ext>
                      </a:extLst>
                    </a:gridCol>
                    <a:gridCol w="609905">
                      <a:extLst>
                        <a:ext uri="{9D8B030D-6E8A-4147-A177-3AD203B41FA5}">
                          <a16:colId xmlns:a16="http://schemas.microsoft.com/office/drawing/2014/main" val="491549355"/>
                        </a:ext>
                      </a:extLst>
                    </a:gridCol>
                    <a:gridCol w="609905">
                      <a:extLst>
                        <a:ext uri="{9D8B030D-6E8A-4147-A177-3AD203B41FA5}">
                          <a16:colId xmlns:a16="http://schemas.microsoft.com/office/drawing/2014/main" val="545081705"/>
                        </a:ext>
                      </a:extLst>
                    </a:gridCol>
                    <a:gridCol w="609905">
                      <a:extLst>
                        <a:ext uri="{9D8B030D-6E8A-4147-A177-3AD203B41FA5}">
                          <a16:colId xmlns:a16="http://schemas.microsoft.com/office/drawing/2014/main" val="2980714075"/>
                        </a:ext>
                      </a:extLst>
                    </a:gridCol>
                    <a:gridCol w="609905">
                      <a:extLst>
                        <a:ext uri="{9D8B030D-6E8A-4147-A177-3AD203B41FA5}">
                          <a16:colId xmlns:a16="http://schemas.microsoft.com/office/drawing/2014/main" val="633985949"/>
                        </a:ext>
                      </a:extLst>
                    </a:gridCol>
                    <a:gridCol w="609905">
                      <a:extLst>
                        <a:ext uri="{9D8B030D-6E8A-4147-A177-3AD203B41FA5}">
                          <a16:colId xmlns:a16="http://schemas.microsoft.com/office/drawing/2014/main" val="1555453449"/>
                        </a:ext>
                      </a:extLst>
                    </a:gridCol>
                    <a:gridCol w="457200">
                      <a:extLst>
                        <a:ext uri="{9D8B030D-6E8A-4147-A177-3AD203B41FA5}">
                          <a16:colId xmlns:a16="http://schemas.microsoft.com/office/drawing/2014/main" val="1437217042"/>
                        </a:ext>
                      </a:extLst>
                    </a:gridCol>
                  </a:tblGrid>
                  <a:tr h="375920">
                    <a:tc>
                      <a:txBody>
                        <a:bodyPr/>
                        <a:lstStyle/>
                        <a:p>
                          <a:endParaRPr lang="en-US"/>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blipFill>
                          <a:blip r:embed="rId3"/>
                          <a:stretch>
                            <a:fillRect l="-1000" t="-1613" r="-678000" b="-108065"/>
                          </a:stretch>
                        </a:blipFill>
                      </a:tcPr>
                    </a:tc>
                    <a:tc>
                      <a:txBody>
                        <a:bodyPr/>
                        <a:lstStyle/>
                        <a:p>
                          <a:endParaRPr lang="en-US"/>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blipFill>
                          <a:blip r:embed="rId3"/>
                          <a:stretch>
                            <a:fillRect l="-101000" t="-1613" r="-578000" b="-108065"/>
                          </a:stretch>
                        </a:blipFill>
                      </a:tcPr>
                    </a:tc>
                    <a:tc>
                      <a:txBody>
                        <a:bodyPr/>
                        <a:lstStyle/>
                        <a:p>
                          <a:endParaRPr lang="en-US"/>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blipFill>
                          <a:blip r:embed="rId3"/>
                          <a:stretch>
                            <a:fillRect l="-201000" t="-1613" r="-478000" b="-108065"/>
                          </a:stretch>
                        </a:blipFill>
                      </a:tcPr>
                    </a:tc>
                    <a:tc>
                      <a:txBody>
                        <a:bodyPr/>
                        <a:lstStyle/>
                        <a:p>
                          <a:endParaRPr lang="en-US"/>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blipFill>
                          <a:blip r:embed="rId3"/>
                          <a:stretch>
                            <a:fillRect l="-298020" t="-1613" r="-373267" b="-108065"/>
                          </a:stretch>
                        </a:blipFill>
                      </a:tcPr>
                    </a:tc>
                    <a:tc>
                      <a:txBody>
                        <a:bodyPr/>
                        <a:lstStyle/>
                        <a:p>
                          <a:endParaRPr lang="en-US"/>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blipFill>
                          <a:blip r:embed="rId3"/>
                          <a:stretch>
                            <a:fillRect l="-402000" t="-1613" r="-277000" b="-108065"/>
                          </a:stretch>
                        </a:blipFill>
                      </a:tcPr>
                    </a:tc>
                    <a:tc>
                      <a:txBody>
                        <a:bodyPr/>
                        <a:lstStyle/>
                        <a:p>
                          <a:endParaRPr lang="en-US"/>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blipFill>
                          <a:blip r:embed="rId3"/>
                          <a:stretch>
                            <a:fillRect l="-502000" t="-1613" r="-177000" b="-108065"/>
                          </a:stretch>
                        </a:blipFill>
                      </a:tcPr>
                    </a:tc>
                    <a:tc>
                      <a:txBody>
                        <a:bodyPr/>
                        <a:lstStyle/>
                        <a:p>
                          <a:endParaRPr lang="en-US"/>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blipFill>
                          <a:blip r:embed="rId3"/>
                          <a:stretch>
                            <a:fillRect l="-602000" t="-1613" r="-77000" b="-108065"/>
                          </a:stretch>
                        </a:blipFill>
                      </a:tcPr>
                    </a:tc>
                    <a:tc>
                      <a:txBody>
                        <a:bodyPr/>
                        <a:lstStyle/>
                        <a:p>
                          <a:endParaRPr lang="en-US"/>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blipFill>
                          <a:blip r:embed="rId3"/>
                          <a:stretch>
                            <a:fillRect l="-936000" t="-1613" r="-2667" b="-108065"/>
                          </a:stretch>
                        </a:blipFill>
                      </a:tcPr>
                    </a:tc>
                    <a:extLst>
                      <a:ext uri="{0D108BD9-81ED-4DB2-BD59-A6C34878D82A}">
                        <a16:rowId xmlns:a16="http://schemas.microsoft.com/office/drawing/2014/main" val="2506553289"/>
                      </a:ext>
                    </a:extLst>
                  </a:tr>
                  <a:tr h="375920">
                    <a:tc>
                      <a:txBody>
                        <a:bodyPr/>
                        <a:lstStyle/>
                        <a:p>
                          <a:endParaRPr lang="en-US"/>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blipFill>
                          <a:blip r:embed="rId3"/>
                          <a:stretch>
                            <a:fillRect l="-1000" t="-101613" r="-678000" b="-8065"/>
                          </a:stretch>
                        </a:blipFill>
                      </a:tcPr>
                    </a:tc>
                    <a:tc>
                      <a:txBody>
                        <a:bodyPr/>
                        <a:lstStyle/>
                        <a:p>
                          <a:endParaRPr lang="en-US"/>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blipFill>
                          <a:blip r:embed="rId3"/>
                          <a:stretch>
                            <a:fillRect l="-101000" t="-101613" r="-578000" b="-8065"/>
                          </a:stretch>
                        </a:blipFill>
                      </a:tcPr>
                    </a:tc>
                    <a:tc>
                      <a:txBody>
                        <a:bodyPr/>
                        <a:lstStyle/>
                        <a:p>
                          <a:endParaRPr lang="en-US"/>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blipFill>
                          <a:blip r:embed="rId3"/>
                          <a:stretch>
                            <a:fillRect l="-201000" t="-101613" r="-478000" b="-8065"/>
                          </a:stretch>
                        </a:blipFill>
                      </a:tcPr>
                    </a:tc>
                    <a:tc>
                      <a:txBody>
                        <a:bodyPr/>
                        <a:lstStyle/>
                        <a:p>
                          <a:endParaRPr lang="en-US"/>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blipFill>
                          <a:blip r:embed="rId3"/>
                          <a:stretch>
                            <a:fillRect l="-298020" t="-101613" r="-373267" b="-8065"/>
                          </a:stretch>
                        </a:blipFill>
                      </a:tcPr>
                    </a:tc>
                    <a:tc>
                      <a:txBody>
                        <a:bodyPr/>
                        <a:lstStyle/>
                        <a:p>
                          <a:endParaRPr lang="en-US"/>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blipFill>
                          <a:blip r:embed="rId3"/>
                          <a:stretch>
                            <a:fillRect l="-402000" t="-101613" r="-277000" b="-8065"/>
                          </a:stretch>
                        </a:blipFill>
                      </a:tcPr>
                    </a:tc>
                    <a:tc>
                      <a:txBody>
                        <a:bodyPr/>
                        <a:lstStyle/>
                        <a:p>
                          <a:endParaRPr lang="en-US"/>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blipFill>
                          <a:blip r:embed="rId3"/>
                          <a:stretch>
                            <a:fillRect l="-502000" t="-101613" r="-177000" b="-8065"/>
                          </a:stretch>
                        </a:blipFill>
                      </a:tcPr>
                    </a:tc>
                    <a:tc>
                      <a:txBody>
                        <a:bodyPr/>
                        <a:lstStyle/>
                        <a:p>
                          <a:endParaRPr lang="en-US"/>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blipFill>
                          <a:blip r:embed="rId3"/>
                          <a:stretch>
                            <a:fillRect l="-602000" t="-101613" r="-77000" b="-8065"/>
                          </a:stretch>
                        </a:blipFill>
                      </a:tcPr>
                    </a:tc>
                    <a:tc>
                      <a:txBody>
                        <a:bodyPr/>
                        <a:lstStyle/>
                        <a:p>
                          <a:endParaRPr lang="en-US"/>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blipFill>
                          <a:blip r:embed="rId3"/>
                          <a:stretch>
                            <a:fillRect l="-936000" t="-101613" r="-2667" b="-8065"/>
                          </a:stretch>
                        </a:blipFill>
                      </a:tcPr>
                    </a:tc>
                    <a:extLst>
                      <a:ext uri="{0D108BD9-81ED-4DB2-BD59-A6C34878D82A}">
                        <a16:rowId xmlns:a16="http://schemas.microsoft.com/office/drawing/2014/main" val="3736766290"/>
                      </a:ext>
                    </a:extLst>
                  </a:tr>
                </a:tbl>
              </a:graphicData>
            </a:graphic>
          </p:graphicFrame>
        </mc:Fallback>
      </mc:AlternateContent>
      <p:pic>
        <p:nvPicPr>
          <p:cNvPr id="6" name="Picture 5">
            <a:extLst>
              <a:ext uri="{FF2B5EF4-FFF2-40B4-BE49-F238E27FC236}">
                <a16:creationId xmlns:a16="http://schemas.microsoft.com/office/drawing/2014/main" id="{14D0CF65-508C-D5F7-4FCC-091B4357EBD4}"/>
              </a:ext>
            </a:extLst>
          </p:cNvPr>
          <p:cNvPicPr>
            <a:picLocks noChangeAspect="1"/>
          </p:cNvPicPr>
          <p:nvPr/>
        </p:nvPicPr>
        <p:blipFill>
          <a:blip r:embed="rId4"/>
          <a:stretch>
            <a:fillRect/>
          </a:stretch>
        </p:blipFill>
        <p:spPr>
          <a:xfrm>
            <a:off x="1685722" y="3016251"/>
            <a:ext cx="2458261" cy="2879044"/>
          </a:xfrm>
          <a:prstGeom prst="rect">
            <a:avLst/>
          </a:prstGeom>
        </p:spPr>
      </p:pic>
      <p:pic>
        <p:nvPicPr>
          <p:cNvPr id="7" name="Picture 6">
            <a:extLst>
              <a:ext uri="{FF2B5EF4-FFF2-40B4-BE49-F238E27FC236}">
                <a16:creationId xmlns:a16="http://schemas.microsoft.com/office/drawing/2014/main" id="{E7358D46-366C-0E50-A63F-33112C8123D9}"/>
              </a:ext>
            </a:extLst>
          </p:cNvPr>
          <p:cNvPicPr>
            <a:picLocks noChangeAspect="1"/>
          </p:cNvPicPr>
          <p:nvPr/>
        </p:nvPicPr>
        <p:blipFill>
          <a:blip r:embed="rId5"/>
          <a:stretch>
            <a:fillRect/>
          </a:stretch>
        </p:blipFill>
        <p:spPr>
          <a:xfrm>
            <a:off x="7320808" y="3123256"/>
            <a:ext cx="2439190" cy="2879044"/>
          </a:xfrm>
          <a:prstGeom prst="rect">
            <a:avLst/>
          </a:prstGeom>
        </p:spPr>
      </p:pic>
    </p:spTree>
    <p:extLst>
      <p:ext uri="{BB962C8B-B14F-4D97-AF65-F5344CB8AC3E}">
        <p14:creationId xmlns:p14="http://schemas.microsoft.com/office/powerpoint/2010/main" val="374648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42" presetClass="path" presetSubtype="0" decel="100000" fill="hold" nodeType="withEffect">
                                  <p:stCondLst>
                                    <p:cond delay="0"/>
                                  </p:stCondLst>
                                  <p:childTnLst>
                                    <p:animMotion origin="layout" path="M 1.25E-6 0.03889 L 1.25E-6 1.85185E-6 " pathEditMode="relative" rAng="0" ptsTypes="AA">
                                      <p:cBhvr>
                                        <p:cTn id="9" dur="500" fill="hold"/>
                                        <p:tgtEl>
                                          <p:spTgt spid="6"/>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50"/>
                                        <p:tgtEl>
                                          <p:spTgt spid="7"/>
                                        </p:tgtEl>
                                      </p:cBhvr>
                                    </p:animEffect>
                                  </p:childTnLst>
                                </p:cTn>
                              </p:par>
                              <p:par>
                                <p:cTn id="15" presetID="42" presetClass="path" presetSubtype="0" decel="100000" fill="hold" nodeType="withEffect">
                                  <p:stCondLst>
                                    <p:cond delay="0"/>
                                  </p:stCondLst>
                                  <p:childTnLst>
                                    <p:animMotion origin="layout" path="M 1.25E-6 0.03889 L 1.25E-6 1.85185E-6 " pathEditMode="relative" rAng="0" ptsTypes="AA">
                                      <p:cBhvr>
                                        <p:cTn id="16" dur="500" fill="hold"/>
                                        <p:tgtEl>
                                          <p:spTgt spid="7"/>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C9B10-F466-F966-0762-EDA8F5FBACFF}"/>
              </a:ext>
            </a:extLst>
          </p:cNvPr>
          <p:cNvSpPr>
            <a:spLocks noGrp="1"/>
          </p:cNvSpPr>
          <p:nvPr>
            <p:ph type="title"/>
          </p:nvPr>
        </p:nvSpPr>
        <p:spPr/>
        <p:txBody>
          <a:bodyPr/>
          <a:lstStyle/>
          <a:p>
            <a:r>
              <a:rPr lang="en-AU" sz="4400" dirty="0">
                <a:effectLst/>
                <a:latin typeface="Calibri Light" panose="020F0302020204030204" pitchFamily="34" charset="0"/>
              </a:rPr>
              <a:t>conflict → resolution</a:t>
            </a:r>
            <a:endParaRPr lang="en-AU" dirty="0"/>
          </a:p>
        </p:txBody>
      </p:sp>
      <p:sp>
        <p:nvSpPr>
          <p:cNvPr id="5" name="TextBox 4">
            <a:extLst>
              <a:ext uri="{FF2B5EF4-FFF2-40B4-BE49-F238E27FC236}">
                <a16:creationId xmlns:a16="http://schemas.microsoft.com/office/drawing/2014/main" id="{26885D2C-BCF1-EAA7-F8C6-D6C9F999E170}"/>
              </a:ext>
            </a:extLst>
          </p:cNvPr>
          <p:cNvSpPr txBox="1"/>
          <p:nvPr/>
        </p:nvSpPr>
        <p:spPr>
          <a:xfrm>
            <a:off x="1013298" y="2090172"/>
            <a:ext cx="4922197" cy="3262432"/>
          </a:xfrm>
          <a:prstGeom prst="rect">
            <a:avLst/>
          </a:prstGeom>
          <a:noFill/>
        </p:spPr>
        <p:txBody>
          <a:bodyPr wrap="square">
            <a:spAutoFit/>
          </a:bodyPr>
          <a:lstStyle/>
          <a:p>
            <a:pPr rtl="0" fontAlgn="ctr">
              <a:spcBef>
                <a:spcPts val="0"/>
              </a:spcBef>
              <a:spcAft>
                <a:spcPts val="0"/>
              </a:spcAft>
            </a:pPr>
            <a:r>
              <a:rPr lang="en-AU" sz="2400" dirty="0">
                <a:effectLst/>
                <a:latin typeface="Calibri" panose="020F0502020204030204" pitchFamily="34" charset="0"/>
              </a:rPr>
              <a:t>use narrative conflict ("some mystery that lies at the heart of what you are trying to achieve") to segue into what resolves the conflict</a:t>
            </a:r>
          </a:p>
          <a:p>
            <a:pPr rtl="0" fontAlgn="ctr">
              <a:spcBef>
                <a:spcPts val="0"/>
              </a:spcBef>
              <a:spcAft>
                <a:spcPts val="0"/>
              </a:spcAft>
            </a:pPr>
            <a:endParaRPr lang="en-AU" sz="1400" dirty="0">
              <a:effectLst/>
              <a:latin typeface="Calibri" panose="020F0502020204030204" pitchFamily="34" charset="0"/>
            </a:endParaRPr>
          </a:p>
          <a:p>
            <a:pPr rtl="0" fontAlgn="ctr">
              <a:spcBef>
                <a:spcPts val="0"/>
              </a:spcBef>
              <a:spcAft>
                <a:spcPts val="0"/>
              </a:spcAft>
            </a:pPr>
            <a:r>
              <a:rPr lang="en-AU" sz="2400" dirty="0">
                <a:effectLst/>
                <a:latin typeface="Calibri" panose="020F0502020204030204" pitchFamily="34" charset="0"/>
              </a:rPr>
              <a:t>similar to Dan Meyer's headache-aspirin: motivates the need for the new idea (aspirin) to solve the problem (headache)</a:t>
            </a:r>
          </a:p>
        </p:txBody>
      </p:sp>
      <p:sp>
        <p:nvSpPr>
          <p:cNvPr id="6" name="TextBox 5">
            <a:extLst>
              <a:ext uri="{FF2B5EF4-FFF2-40B4-BE49-F238E27FC236}">
                <a16:creationId xmlns:a16="http://schemas.microsoft.com/office/drawing/2014/main" id="{14D3A3BD-F257-A91B-BE84-9758C7542D0B}"/>
              </a:ext>
            </a:extLst>
          </p:cNvPr>
          <p:cNvSpPr txBox="1"/>
          <p:nvPr/>
        </p:nvSpPr>
        <p:spPr>
          <a:xfrm>
            <a:off x="6095999" y="6488668"/>
            <a:ext cx="6094378" cy="369332"/>
          </a:xfrm>
          <a:prstGeom prst="rect">
            <a:avLst/>
          </a:prstGeom>
          <a:noFill/>
        </p:spPr>
        <p:txBody>
          <a:bodyPr wrap="square">
            <a:spAutoFit/>
          </a:bodyPr>
          <a:lstStyle/>
          <a:p>
            <a:pPr marL="0" marR="0" algn="r">
              <a:spcBef>
                <a:spcPts val="0"/>
              </a:spcBef>
              <a:spcAft>
                <a:spcPts val="0"/>
              </a:spcAft>
            </a:pPr>
            <a:r>
              <a:rPr lang="en-AU" sz="1800" b="1" dirty="0">
                <a:effectLst/>
                <a:latin typeface="Calibri" panose="020F0502020204030204" pitchFamily="34" charset="0"/>
              </a:rPr>
              <a:t>Adam Boxer @adamboxer1 - Teaching Secondary Science</a:t>
            </a:r>
            <a:endParaRPr lang="en-AU" sz="1800" dirty="0">
              <a:effectLst/>
              <a:latin typeface="Calibri" panose="020F0502020204030204" pitchFamily="34" charset="0"/>
            </a:endParaRPr>
          </a:p>
        </p:txBody>
      </p:sp>
      <p:sp>
        <p:nvSpPr>
          <p:cNvPr id="3" name="TextBox 2">
            <a:extLst>
              <a:ext uri="{FF2B5EF4-FFF2-40B4-BE49-F238E27FC236}">
                <a16:creationId xmlns:a16="http://schemas.microsoft.com/office/drawing/2014/main" id="{0F18E37F-B430-A08B-F07C-F761DC243273}"/>
              </a:ext>
            </a:extLst>
          </p:cNvPr>
          <p:cNvSpPr txBox="1"/>
          <p:nvPr/>
        </p:nvSpPr>
        <p:spPr>
          <a:xfrm>
            <a:off x="6431603" y="2090172"/>
            <a:ext cx="4922197" cy="2677656"/>
          </a:xfrm>
          <a:prstGeom prst="rect">
            <a:avLst/>
          </a:prstGeom>
          <a:noFill/>
        </p:spPr>
        <p:txBody>
          <a:bodyPr wrap="square">
            <a:spAutoFit/>
          </a:bodyPr>
          <a:lstStyle/>
          <a:p>
            <a:pPr rtl="0" fontAlgn="ctr">
              <a:spcBef>
                <a:spcPts val="0"/>
              </a:spcBef>
              <a:spcAft>
                <a:spcPts val="0"/>
              </a:spcAft>
            </a:pPr>
            <a:r>
              <a:rPr lang="en-AU" sz="2400" dirty="0">
                <a:effectLst/>
                <a:latin typeface="Calibri" panose="020F0502020204030204" pitchFamily="34" charset="0"/>
              </a:rPr>
              <a:t>what broad question is your lesson/concept trying to answer? use that as your learning intention</a:t>
            </a:r>
            <a:endParaRPr lang="en-AU" sz="1400" dirty="0">
              <a:effectLst/>
              <a:latin typeface="Calibri" panose="020F0502020204030204" pitchFamily="34" charset="0"/>
            </a:endParaRPr>
          </a:p>
          <a:p>
            <a:pPr rtl="0" fontAlgn="ctr">
              <a:spcBef>
                <a:spcPts val="0"/>
              </a:spcBef>
              <a:spcAft>
                <a:spcPts val="0"/>
              </a:spcAft>
            </a:pPr>
            <a:r>
              <a:rPr lang="en-AU" sz="2400" dirty="0">
                <a:effectLst/>
                <a:latin typeface="Calibri" panose="020F0502020204030204" pitchFamily="34" charset="0"/>
              </a:rPr>
              <a:t>useful for introducing terminology and symbols/shorthand, conventions, and methods that simplify tedious things</a:t>
            </a:r>
            <a:endParaRPr lang="en-AU" sz="1400" dirty="0">
              <a:effectLst/>
              <a:latin typeface="Calibri" panose="020F0502020204030204" pitchFamily="34" charset="0"/>
            </a:endParaRPr>
          </a:p>
        </p:txBody>
      </p:sp>
    </p:spTree>
    <p:extLst>
      <p:ext uri="{BB962C8B-B14F-4D97-AF65-F5344CB8AC3E}">
        <p14:creationId xmlns:p14="http://schemas.microsoft.com/office/powerpoint/2010/main" val="346715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42" presetClass="path" presetSubtype="0" decel="100000" fill="hold" grpId="1" nodeType="withEffect">
                                  <p:stCondLst>
                                    <p:cond delay="0"/>
                                  </p:stCondLst>
                                  <p:childTnLst>
                                    <p:animMotion origin="layout" path="M 4.16667E-6 0.03889 L 4.16667E-6 -2.59259E-6 " pathEditMode="relative" rAng="0" ptsTypes="AA">
                                      <p:cBhvr>
                                        <p:cTn id="9" dur="500" fill="hold"/>
                                        <p:tgtEl>
                                          <p:spTgt spid="5"/>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50"/>
                                        <p:tgtEl>
                                          <p:spTgt spid="3"/>
                                        </p:tgtEl>
                                      </p:cBhvr>
                                    </p:animEffect>
                                  </p:childTnLst>
                                </p:cTn>
                              </p:par>
                              <p:par>
                                <p:cTn id="15" presetID="42" presetClass="path" presetSubtype="0" decel="100000" fill="hold" grpId="1" nodeType="withEffect">
                                  <p:stCondLst>
                                    <p:cond delay="0"/>
                                  </p:stCondLst>
                                  <p:childTnLst>
                                    <p:animMotion origin="layout" path="M 3.125E-6 0.03889 L 3.125E-6 0 " pathEditMode="relative" rAng="0" ptsTypes="AA">
                                      <p:cBhvr>
                                        <p:cTn id="16" dur="500" fill="hold"/>
                                        <p:tgtEl>
                                          <p:spTgt spid="3"/>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6080-E49F-9404-9307-BC4ADCE4CFD5}"/>
              </a:ext>
            </a:extLst>
          </p:cNvPr>
          <p:cNvSpPr>
            <a:spLocks noGrp="1"/>
          </p:cNvSpPr>
          <p:nvPr>
            <p:ph type="title"/>
          </p:nvPr>
        </p:nvSpPr>
        <p:spPr/>
        <p:txBody>
          <a:bodyPr>
            <a:normAutofit/>
          </a:bodyPr>
          <a:lstStyle/>
          <a:p>
            <a:r>
              <a:rPr lang="en-AU" sz="4000" dirty="0">
                <a:effectLst/>
                <a:latin typeface="Calibri Light" panose="020F0302020204030204" pitchFamily="34" charset="0"/>
              </a:rPr>
              <a:t>Scripting and Honing Explanations</a:t>
            </a:r>
            <a:endParaRPr lang="en-AU" sz="8000" dirty="0"/>
          </a:p>
        </p:txBody>
      </p:sp>
      <p:sp>
        <p:nvSpPr>
          <p:cNvPr id="7" name="TextBox 6">
            <a:extLst>
              <a:ext uri="{FF2B5EF4-FFF2-40B4-BE49-F238E27FC236}">
                <a16:creationId xmlns:a16="http://schemas.microsoft.com/office/drawing/2014/main" id="{FCECCE39-1197-1D28-B93E-B31C5E5B259E}"/>
              </a:ext>
            </a:extLst>
          </p:cNvPr>
          <p:cNvSpPr txBox="1"/>
          <p:nvPr/>
        </p:nvSpPr>
        <p:spPr>
          <a:xfrm>
            <a:off x="1275943" y="2325418"/>
            <a:ext cx="4722780" cy="2677656"/>
          </a:xfrm>
          <a:prstGeom prst="rect">
            <a:avLst/>
          </a:prstGeom>
          <a:noFill/>
        </p:spPr>
        <p:txBody>
          <a:bodyPr wrap="square">
            <a:spAutoFit/>
          </a:bodyPr>
          <a:lstStyle/>
          <a:p>
            <a:pPr marL="285750" indent="-285750" rtl="0" fontAlgn="ctr">
              <a:spcBef>
                <a:spcPts val="0"/>
              </a:spcBef>
              <a:spcAft>
                <a:spcPts val="0"/>
              </a:spcAft>
              <a:buFont typeface="Arial" panose="020B0604020202020204" pitchFamily="34" charset="0"/>
              <a:buChar char="•"/>
            </a:pPr>
            <a:r>
              <a:rPr lang="en-AU" sz="2400" dirty="0">
                <a:effectLst/>
                <a:latin typeface="Calibri" panose="020F0502020204030204" pitchFamily="34" charset="0"/>
              </a:rPr>
              <a:t>longer explanations make content feel more complex (break it up where reasonable)</a:t>
            </a:r>
            <a:endParaRPr lang="en-AU" sz="14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400" dirty="0">
                <a:effectLst/>
                <a:latin typeface="Calibri" panose="020F0502020204030204" pitchFamily="34" charset="0"/>
              </a:rPr>
              <a:t>find places to minimise/combine steps in a process</a:t>
            </a:r>
            <a:endParaRPr lang="en-AU" sz="14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400" dirty="0">
                <a:effectLst/>
                <a:latin typeface="Calibri" panose="020F0502020204030204" pitchFamily="34" charset="0"/>
              </a:rPr>
              <a:t>show live worked solutions in real time (don't digress)</a:t>
            </a:r>
            <a:endParaRPr lang="en-AU" sz="1400" dirty="0">
              <a:effectLst/>
              <a:latin typeface="Calibri" panose="020F0502020204030204" pitchFamily="34" charset="0"/>
            </a:endParaRPr>
          </a:p>
        </p:txBody>
      </p:sp>
      <p:sp>
        <p:nvSpPr>
          <p:cNvPr id="3" name="TextBox 2">
            <a:extLst>
              <a:ext uri="{FF2B5EF4-FFF2-40B4-BE49-F238E27FC236}">
                <a16:creationId xmlns:a16="http://schemas.microsoft.com/office/drawing/2014/main" id="{47D506F9-14FB-9F29-0261-0EA4805E5E1E}"/>
              </a:ext>
            </a:extLst>
          </p:cNvPr>
          <p:cNvSpPr txBox="1"/>
          <p:nvPr/>
        </p:nvSpPr>
        <p:spPr>
          <a:xfrm>
            <a:off x="6418633" y="2325418"/>
            <a:ext cx="4722780" cy="3416320"/>
          </a:xfrm>
          <a:prstGeom prst="rect">
            <a:avLst/>
          </a:prstGeom>
          <a:noFill/>
        </p:spPr>
        <p:txBody>
          <a:bodyPr wrap="square">
            <a:spAutoFit/>
          </a:bodyPr>
          <a:lstStyle/>
          <a:p>
            <a:pPr marL="285750" indent="-285750" rtl="0" fontAlgn="ctr">
              <a:spcBef>
                <a:spcPts val="0"/>
              </a:spcBef>
              <a:spcAft>
                <a:spcPts val="0"/>
              </a:spcAft>
              <a:buFont typeface="Arial" panose="020B0604020202020204" pitchFamily="34" charset="0"/>
              <a:buChar char="•"/>
            </a:pPr>
            <a:r>
              <a:rPr lang="en-AU" sz="2400" dirty="0">
                <a:effectLst/>
                <a:latin typeface="Calibri" panose="020F0502020204030204" pitchFamily="34" charset="0"/>
              </a:rPr>
              <a:t>what is the bare minimum you can teach for students to be able to answer a related question?</a:t>
            </a:r>
            <a:endParaRPr lang="en-AU" sz="14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400" dirty="0">
                <a:effectLst/>
                <a:latin typeface="Calibri" panose="020F0502020204030204" pitchFamily="34" charset="0"/>
              </a:rPr>
              <a:t>alternate example and practice rather than all examples then all practice</a:t>
            </a:r>
            <a:endParaRPr lang="en-AU" sz="14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400" dirty="0">
                <a:effectLst/>
                <a:latin typeface="Calibri" panose="020F0502020204030204" pitchFamily="34" charset="0"/>
              </a:rPr>
              <a:t>provide the notes/examples so more time is spent actively thinking not passively copying</a:t>
            </a:r>
            <a:endParaRPr lang="en-AU" sz="1400" dirty="0">
              <a:effectLst/>
              <a:latin typeface="Calibri" panose="020F0502020204030204" pitchFamily="34" charset="0"/>
            </a:endParaRPr>
          </a:p>
        </p:txBody>
      </p:sp>
      <p:sp>
        <p:nvSpPr>
          <p:cNvPr id="5" name="TextBox 4">
            <a:extLst>
              <a:ext uri="{FF2B5EF4-FFF2-40B4-BE49-F238E27FC236}">
                <a16:creationId xmlns:a16="http://schemas.microsoft.com/office/drawing/2014/main" id="{C9DAB34A-CB8E-8700-C74C-1603F0EE1D8B}"/>
              </a:ext>
            </a:extLst>
          </p:cNvPr>
          <p:cNvSpPr txBox="1"/>
          <p:nvPr/>
        </p:nvSpPr>
        <p:spPr>
          <a:xfrm>
            <a:off x="1275943" y="1863753"/>
            <a:ext cx="6094378" cy="461665"/>
          </a:xfrm>
          <a:prstGeom prst="rect">
            <a:avLst/>
          </a:prstGeom>
          <a:noFill/>
        </p:spPr>
        <p:txBody>
          <a:bodyPr wrap="square">
            <a:spAutoFit/>
          </a:bodyPr>
          <a:lstStyle/>
          <a:p>
            <a:pPr marL="0" marR="0">
              <a:spcBef>
                <a:spcPts val="0"/>
              </a:spcBef>
              <a:spcAft>
                <a:spcPts val="0"/>
              </a:spcAft>
            </a:pPr>
            <a:r>
              <a:rPr lang="en-AU" sz="2400" b="1" dirty="0">
                <a:effectLst/>
                <a:latin typeface="Calibri" panose="020F0502020204030204" pitchFamily="34" charset="0"/>
              </a:rPr>
              <a:t>get to the point</a:t>
            </a:r>
            <a:endParaRPr lang="en-AU" sz="2400" dirty="0">
              <a:effectLst/>
              <a:latin typeface="Calibri" panose="020F0502020204030204" pitchFamily="34" charset="0"/>
            </a:endParaRPr>
          </a:p>
        </p:txBody>
      </p:sp>
    </p:spTree>
    <p:extLst>
      <p:ext uri="{BB962C8B-B14F-4D97-AF65-F5344CB8AC3E}">
        <p14:creationId xmlns:p14="http://schemas.microsoft.com/office/powerpoint/2010/main" val="366974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42" presetClass="path" presetSubtype="0" decel="100000" fill="hold" grpId="1" nodeType="withEffect">
                                  <p:stCondLst>
                                    <p:cond delay="0"/>
                                  </p:stCondLst>
                                  <p:childTnLst>
                                    <p:animMotion origin="layout" path="M 2.70833E-6 0.03889 L 2.70833E-6 7.40741E-7 " pathEditMode="relative" rAng="0" ptsTypes="AA">
                                      <p:cBhvr>
                                        <p:cTn id="9" dur="500" fill="hold"/>
                                        <p:tgtEl>
                                          <p:spTgt spid="7"/>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50"/>
                                        <p:tgtEl>
                                          <p:spTgt spid="3"/>
                                        </p:tgtEl>
                                      </p:cBhvr>
                                    </p:animEffect>
                                  </p:childTnLst>
                                </p:cTn>
                              </p:par>
                              <p:par>
                                <p:cTn id="15" presetID="42" presetClass="path" presetSubtype="0" decel="100000" fill="hold" grpId="1" nodeType="withEffect">
                                  <p:stCondLst>
                                    <p:cond delay="0"/>
                                  </p:stCondLst>
                                  <p:childTnLst>
                                    <p:animMotion origin="layout" path="M -2.08333E-6 0.03889 L -2.08333E-6 -4.44444E-6 " pathEditMode="relative" rAng="0" ptsTypes="AA">
                                      <p:cBhvr>
                                        <p:cTn id="16" dur="500" fill="hold"/>
                                        <p:tgtEl>
                                          <p:spTgt spid="3"/>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3" grpId="0"/>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8D284-90E6-B1E9-A337-20794E439DE4}"/>
              </a:ext>
            </a:extLst>
          </p:cNvPr>
          <p:cNvSpPr>
            <a:spLocks noGrp="1"/>
          </p:cNvSpPr>
          <p:nvPr>
            <p:ph type="title"/>
          </p:nvPr>
        </p:nvSpPr>
        <p:spPr/>
        <p:txBody>
          <a:bodyPr/>
          <a:lstStyle/>
          <a:p>
            <a:r>
              <a:rPr lang="en-AU" sz="4400" dirty="0">
                <a:effectLst/>
                <a:latin typeface="Calibri Light" panose="020F0302020204030204" pitchFamily="34" charset="0"/>
              </a:rPr>
              <a:t>Scripting and Honing Explanations</a:t>
            </a:r>
            <a:endParaRPr lang="en-AU" dirty="0"/>
          </a:p>
        </p:txBody>
      </p:sp>
      <p:sp>
        <p:nvSpPr>
          <p:cNvPr id="5" name="TextBox 4">
            <a:extLst>
              <a:ext uri="{FF2B5EF4-FFF2-40B4-BE49-F238E27FC236}">
                <a16:creationId xmlns:a16="http://schemas.microsoft.com/office/drawing/2014/main" id="{E6AB4D80-FD5B-908D-977F-C99FAF0F4B51}"/>
              </a:ext>
            </a:extLst>
          </p:cNvPr>
          <p:cNvSpPr txBox="1"/>
          <p:nvPr/>
        </p:nvSpPr>
        <p:spPr>
          <a:xfrm>
            <a:off x="1076256" y="2583708"/>
            <a:ext cx="4445812" cy="2308324"/>
          </a:xfrm>
          <a:prstGeom prst="rect">
            <a:avLst/>
          </a:prstGeom>
          <a:noFill/>
        </p:spPr>
        <p:txBody>
          <a:bodyPr wrap="square">
            <a:spAutoFit/>
          </a:bodyPr>
          <a:lstStyle/>
          <a:p>
            <a:pPr marL="285750" indent="-285750" rtl="0" fontAlgn="ctr">
              <a:spcBef>
                <a:spcPts val="0"/>
              </a:spcBef>
              <a:spcAft>
                <a:spcPts val="0"/>
              </a:spcAft>
              <a:buFont typeface="Arial" panose="020B0604020202020204" pitchFamily="34" charset="0"/>
              <a:buChar char="•"/>
            </a:pPr>
            <a:r>
              <a:rPr lang="en-AU" sz="2400" dirty="0">
                <a:effectLst/>
                <a:latin typeface="Calibri" panose="020F0502020204030204" pitchFamily="34" charset="0"/>
              </a:rPr>
              <a:t>a script is not a second-to-second run down of a lesson</a:t>
            </a:r>
            <a:endParaRPr lang="en-AU" sz="14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400" dirty="0">
                <a:effectLst/>
                <a:latin typeface="Calibri" panose="020F0502020204030204" pitchFamily="34" charset="0"/>
              </a:rPr>
              <a:t>a lesson can be several scripts you bounce between</a:t>
            </a:r>
            <a:endParaRPr lang="en-AU" sz="14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400" dirty="0">
                <a:effectLst/>
                <a:latin typeface="Calibri" panose="020F0502020204030204" pitchFamily="34" charset="0"/>
              </a:rPr>
              <a:t>writing a script refines your explanation</a:t>
            </a:r>
            <a:endParaRPr lang="en-AU" sz="1400" dirty="0">
              <a:effectLst/>
              <a:latin typeface="Calibri" panose="020F0502020204030204" pitchFamily="34" charset="0"/>
            </a:endParaRPr>
          </a:p>
        </p:txBody>
      </p:sp>
      <p:sp>
        <p:nvSpPr>
          <p:cNvPr id="3" name="TextBox 2">
            <a:extLst>
              <a:ext uri="{FF2B5EF4-FFF2-40B4-BE49-F238E27FC236}">
                <a16:creationId xmlns:a16="http://schemas.microsoft.com/office/drawing/2014/main" id="{B79B40AE-C684-CA59-5063-CAD5C649A472}"/>
              </a:ext>
            </a:extLst>
          </p:cNvPr>
          <p:cNvSpPr txBox="1"/>
          <p:nvPr/>
        </p:nvSpPr>
        <p:spPr>
          <a:xfrm>
            <a:off x="6229619" y="2595360"/>
            <a:ext cx="4694542" cy="2677656"/>
          </a:xfrm>
          <a:prstGeom prst="rect">
            <a:avLst/>
          </a:prstGeom>
          <a:noFill/>
        </p:spPr>
        <p:txBody>
          <a:bodyPr wrap="square">
            <a:spAutoFit/>
          </a:bodyPr>
          <a:lstStyle/>
          <a:p>
            <a:pPr marL="285750" indent="-285750" rtl="0" fontAlgn="ctr">
              <a:spcBef>
                <a:spcPts val="0"/>
              </a:spcBef>
              <a:spcAft>
                <a:spcPts val="0"/>
              </a:spcAft>
              <a:buFont typeface="Arial" panose="020B0604020202020204" pitchFamily="34" charset="0"/>
              <a:buChar char="•"/>
            </a:pPr>
            <a:r>
              <a:rPr lang="en-AU" sz="2400" dirty="0">
                <a:effectLst/>
                <a:latin typeface="Calibri" panose="020F0502020204030204" pitchFamily="34" charset="0"/>
              </a:rPr>
              <a:t>when internalised, a script reduces your cognitive load</a:t>
            </a:r>
            <a:endParaRPr lang="en-AU" sz="14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400" dirty="0">
                <a:effectLst/>
                <a:latin typeface="Calibri" panose="020F0502020204030204" pitchFamily="34" charset="0"/>
              </a:rPr>
              <a:t>a script written by a more expert teacher is scaffold for early career and out-of-field teachers</a:t>
            </a:r>
            <a:endParaRPr lang="en-AU" sz="14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400" dirty="0">
                <a:effectLst/>
                <a:latin typeface="Calibri" panose="020F0502020204030204" pitchFamily="34" charset="0"/>
              </a:rPr>
              <a:t>a script is not fixed (it can and should be improved)</a:t>
            </a:r>
            <a:endParaRPr lang="en-AU" sz="1400" dirty="0">
              <a:effectLst/>
              <a:latin typeface="Calibri" panose="020F0502020204030204" pitchFamily="34" charset="0"/>
            </a:endParaRPr>
          </a:p>
        </p:txBody>
      </p:sp>
      <p:sp>
        <p:nvSpPr>
          <p:cNvPr id="6" name="TextBox 5">
            <a:extLst>
              <a:ext uri="{FF2B5EF4-FFF2-40B4-BE49-F238E27FC236}">
                <a16:creationId xmlns:a16="http://schemas.microsoft.com/office/drawing/2014/main" id="{499BBE44-0FB6-722F-F573-BB89EDF77C19}"/>
              </a:ext>
            </a:extLst>
          </p:cNvPr>
          <p:cNvSpPr txBox="1"/>
          <p:nvPr/>
        </p:nvSpPr>
        <p:spPr>
          <a:xfrm>
            <a:off x="1076256" y="2133695"/>
            <a:ext cx="6094378" cy="461665"/>
          </a:xfrm>
          <a:prstGeom prst="rect">
            <a:avLst/>
          </a:prstGeom>
          <a:noFill/>
        </p:spPr>
        <p:txBody>
          <a:bodyPr wrap="square">
            <a:spAutoFit/>
          </a:bodyPr>
          <a:lstStyle/>
          <a:p>
            <a:pPr marL="0" marR="0">
              <a:spcBef>
                <a:spcPts val="0"/>
              </a:spcBef>
              <a:spcAft>
                <a:spcPts val="0"/>
              </a:spcAft>
            </a:pPr>
            <a:r>
              <a:rPr lang="en-AU" sz="2400" b="1" dirty="0">
                <a:effectLst/>
                <a:latin typeface="Calibri" panose="020F0502020204030204" pitchFamily="34" charset="0"/>
              </a:rPr>
              <a:t>script your explanations and examples</a:t>
            </a:r>
            <a:endParaRPr lang="en-AU" sz="2400" dirty="0">
              <a:effectLst/>
              <a:latin typeface="Calibri" panose="020F0502020204030204" pitchFamily="34" charset="0"/>
            </a:endParaRPr>
          </a:p>
        </p:txBody>
      </p:sp>
    </p:spTree>
    <p:extLst>
      <p:ext uri="{BB962C8B-B14F-4D97-AF65-F5344CB8AC3E}">
        <p14:creationId xmlns:p14="http://schemas.microsoft.com/office/powerpoint/2010/main" val="112634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42" presetClass="path" presetSubtype="0" decel="100000" fill="hold" grpId="1" nodeType="withEffect">
                                  <p:stCondLst>
                                    <p:cond delay="0"/>
                                  </p:stCondLst>
                                  <p:childTnLst>
                                    <p:animMotion origin="layout" path="M -2.91667E-6 0.03889 L -2.91667E-6 1.11111E-6 " pathEditMode="relative" rAng="0" ptsTypes="AA">
                                      <p:cBhvr>
                                        <p:cTn id="9" dur="500" fill="hold"/>
                                        <p:tgtEl>
                                          <p:spTgt spid="5"/>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50"/>
                                        <p:tgtEl>
                                          <p:spTgt spid="3"/>
                                        </p:tgtEl>
                                      </p:cBhvr>
                                    </p:animEffect>
                                  </p:childTnLst>
                                </p:cTn>
                              </p:par>
                              <p:par>
                                <p:cTn id="15" presetID="42" presetClass="path" presetSubtype="0" decel="100000" fill="hold" grpId="1" nodeType="withEffect">
                                  <p:stCondLst>
                                    <p:cond delay="0"/>
                                  </p:stCondLst>
                                  <p:childTnLst>
                                    <p:animMotion origin="layout" path="M 4.58333E-6 0.03889 L 4.58333E-6 -1.11111E-6 " pathEditMode="relative" rAng="0" ptsTypes="AA">
                                      <p:cBhvr>
                                        <p:cTn id="16" dur="500" fill="hold"/>
                                        <p:tgtEl>
                                          <p:spTgt spid="3"/>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1CFD7-44C2-BD0F-A616-B9A108A8ED7C}"/>
              </a:ext>
            </a:extLst>
          </p:cNvPr>
          <p:cNvSpPr>
            <a:spLocks noGrp="1"/>
          </p:cNvSpPr>
          <p:nvPr>
            <p:ph type="title"/>
          </p:nvPr>
        </p:nvSpPr>
        <p:spPr/>
        <p:txBody>
          <a:bodyPr>
            <a:normAutofit/>
          </a:bodyPr>
          <a:lstStyle/>
          <a:p>
            <a:pPr marL="0" marR="0">
              <a:spcBef>
                <a:spcPts val="0"/>
              </a:spcBef>
              <a:spcAft>
                <a:spcPts val="0"/>
              </a:spcAft>
            </a:pPr>
            <a:r>
              <a:rPr lang="en-AU" sz="4000" dirty="0">
                <a:effectLst/>
                <a:latin typeface="Calibri Light" panose="020F0302020204030204" pitchFamily="34" charset="0"/>
              </a:rPr>
              <a:t>Compare the Pair</a:t>
            </a:r>
          </a:p>
        </p:txBody>
      </p:sp>
      <p:pic>
        <p:nvPicPr>
          <p:cNvPr id="4" name="Picture 3">
            <a:extLst>
              <a:ext uri="{FF2B5EF4-FFF2-40B4-BE49-F238E27FC236}">
                <a16:creationId xmlns:a16="http://schemas.microsoft.com/office/drawing/2014/main" id="{5C3BC92E-4290-2CC0-1C14-B15261BADECB}"/>
              </a:ext>
            </a:extLst>
          </p:cNvPr>
          <p:cNvPicPr>
            <a:picLocks noChangeAspect="1"/>
          </p:cNvPicPr>
          <p:nvPr/>
        </p:nvPicPr>
        <p:blipFill rotWithShape="1">
          <a:blip r:embed="rId2"/>
          <a:srcRect r="40400"/>
          <a:stretch/>
        </p:blipFill>
        <p:spPr>
          <a:xfrm>
            <a:off x="1925820" y="1313708"/>
            <a:ext cx="4786264" cy="5315692"/>
          </a:xfrm>
          <a:prstGeom prst="rect">
            <a:avLst/>
          </a:prstGeom>
        </p:spPr>
      </p:pic>
      <p:pic>
        <p:nvPicPr>
          <p:cNvPr id="3" name="Picture 2">
            <a:extLst>
              <a:ext uri="{FF2B5EF4-FFF2-40B4-BE49-F238E27FC236}">
                <a16:creationId xmlns:a16="http://schemas.microsoft.com/office/drawing/2014/main" id="{35DC8C92-AA8F-16AF-C45C-E3154332B95E}"/>
              </a:ext>
            </a:extLst>
          </p:cNvPr>
          <p:cNvPicPr>
            <a:picLocks noChangeAspect="1"/>
          </p:cNvPicPr>
          <p:nvPr/>
        </p:nvPicPr>
        <p:blipFill rotWithShape="1">
          <a:blip r:embed="rId2"/>
          <a:srcRect l="59600"/>
          <a:stretch/>
        </p:blipFill>
        <p:spPr>
          <a:xfrm>
            <a:off x="6712084" y="1502198"/>
            <a:ext cx="3244431" cy="5315692"/>
          </a:xfrm>
          <a:prstGeom prst="rect">
            <a:avLst/>
          </a:prstGeom>
        </p:spPr>
      </p:pic>
      <p:pic>
        <p:nvPicPr>
          <p:cNvPr id="5" name="Picture 4">
            <a:extLst>
              <a:ext uri="{FF2B5EF4-FFF2-40B4-BE49-F238E27FC236}">
                <a16:creationId xmlns:a16="http://schemas.microsoft.com/office/drawing/2014/main" id="{3964C276-DCD9-7CA7-97C3-B3019D408F85}"/>
              </a:ext>
            </a:extLst>
          </p:cNvPr>
          <p:cNvPicPr>
            <a:picLocks noChangeAspect="1"/>
          </p:cNvPicPr>
          <p:nvPr/>
        </p:nvPicPr>
        <p:blipFill rotWithShape="1">
          <a:blip r:embed="rId2"/>
          <a:srcRect l="86457" t="17888" r="7723" b="72839"/>
          <a:stretch/>
        </p:blipFill>
        <p:spPr>
          <a:xfrm>
            <a:off x="8898072" y="3600451"/>
            <a:ext cx="467385" cy="492920"/>
          </a:xfrm>
          <a:prstGeom prst="rect">
            <a:avLst/>
          </a:prstGeom>
        </p:spPr>
      </p:pic>
    </p:spTree>
    <p:extLst>
      <p:ext uri="{BB962C8B-B14F-4D97-AF65-F5344CB8AC3E}">
        <p14:creationId xmlns:p14="http://schemas.microsoft.com/office/powerpoint/2010/main" val="29893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42" presetClass="path" presetSubtype="0" decel="100000" fill="hold" nodeType="withEffect">
                                  <p:stCondLst>
                                    <p:cond delay="0"/>
                                  </p:stCondLst>
                                  <p:childTnLst>
                                    <p:animMotion origin="layout" path="M 3.33333E-6 0.03889 L 3.33333E-6 3.33333E-6 " pathEditMode="relative" rAng="0" ptsTypes="AA">
                                      <p:cBhvr>
                                        <p:cTn id="9" dur="500" fill="hold"/>
                                        <p:tgtEl>
                                          <p:spTgt spid="4"/>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50"/>
                                        <p:tgtEl>
                                          <p:spTgt spid="3"/>
                                        </p:tgtEl>
                                      </p:cBhvr>
                                    </p:animEffect>
                                  </p:childTnLst>
                                </p:cTn>
                              </p:par>
                              <p:par>
                                <p:cTn id="15" presetID="42" presetClass="path" presetSubtype="0" decel="100000" fill="hold" nodeType="withEffect">
                                  <p:stCondLst>
                                    <p:cond delay="0"/>
                                  </p:stCondLst>
                                  <p:childTnLst>
                                    <p:animMotion origin="layout" path="M -3.75E-6 0.03889 L -3.75E-6 -1.48148E-6 " pathEditMode="relative" rAng="0" ptsTypes="AA">
                                      <p:cBhvr>
                                        <p:cTn id="16" dur="500" fill="hold"/>
                                        <p:tgtEl>
                                          <p:spTgt spid="3"/>
                                        </p:tgtEl>
                                        <p:attrNameLst>
                                          <p:attrName>ppt_x</p:attrName>
                                          <p:attrName>ppt_y</p:attrName>
                                        </p:attrNameLst>
                                      </p:cBhvr>
                                      <p:rCtr x="0" y="-194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
                                        <p:tgtEl>
                                          <p:spTgt spid="5"/>
                                        </p:tgtEl>
                                      </p:cBhvr>
                                    </p:animEffect>
                                  </p:childTnLst>
                                </p:cTn>
                              </p:par>
                              <p:par>
                                <p:cTn id="22" presetID="42" presetClass="path" presetSubtype="0" decel="100000" fill="hold" nodeType="withEffect">
                                  <p:stCondLst>
                                    <p:cond delay="0"/>
                                  </p:stCondLst>
                                  <p:childTnLst>
                                    <p:animMotion origin="layout" path="M -3.75E-6 0.03889 L -3.75E-6 -1.48148E-6 " pathEditMode="relative" rAng="0" ptsTypes="AA">
                                      <p:cBhvr>
                                        <p:cTn id="23" dur="500" fill="hold"/>
                                        <p:tgtEl>
                                          <p:spTgt spid="5"/>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0106B-17E0-D139-057A-F5C0942856AD}"/>
              </a:ext>
            </a:extLst>
          </p:cNvPr>
          <p:cNvSpPr>
            <a:spLocks noGrp="1"/>
          </p:cNvSpPr>
          <p:nvPr>
            <p:ph type="title"/>
          </p:nvPr>
        </p:nvSpPr>
        <p:spPr/>
        <p:txBody>
          <a:bodyPr/>
          <a:lstStyle/>
          <a:p>
            <a:r>
              <a:rPr lang="en-AU" sz="4400" dirty="0">
                <a:effectLst/>
                <a:latin typeface="Calibri Light" panose="020F0302020204030204" pitchFamily="34" charset="0"/>
              </a:rPr>
              <a:t>Scripting and Honing Explanations</a:t>
            </a:r>
            <a:endParaRPr lang="en-AU" dirty="0"/>
          </a:p>
        </p:txBody>
      </p:sp>
      <p:sp>
        <p:nvSpPr>
          <p:cNvPr id="5" name="TextBox 4">
            <a:extLst>
              <a:ext uri="{FF2B5EF4-FFF2-40B4-BE49-F238E27FC236}">
                <a16:creationId xmlns:a16="http://schemas.microsoft.com/office/drawing/2014/main" id="{53CDA992-FD83-33DF-C46B-9D72CF012CE2}"/>
              </a:ext>
            </a:extLst>
          </p:cNvPr>
          <p:cNvSpPr txBox="1"/>
          <p:nvPr/>
        </p:nvSpPr>
        <p:spPr>
          <a:xfrm>
            <a:off x="1066800" y="2147285"/>
            <a:ext cx="4368800" cy="2677656"/>
          </a:xfrm>
          <a:prstGeom prst="rect">
            <a:avLst/>
          </a:prstGeom>
          <a:noFill/>
        </p:spPr>
        <p:txBody>
          <a:bodyPr wrap="square" rtlCol="0">
            <a:spAutoFit/>
          </a:bodyPr>
          <a:lstStyle/>
          <a:p>
            <a:pPr marL="0" marR="0" rtl="0">
              <a:spcBef>
                <a:spcPts val="0"/>
              </a:spcBef>
              <a:spcAft>
                <a:spcPts val="0"/>
              </a:spcAft>
            </a:pPr>
            <a:r>
              <a:rPr lang="en-AU" sz="2400" b="1" dirty="0">
                <a:solidFill>
                  <a:srgbClr val="000000"/>
                </a:solidFill>
                <a:effectLst/>
                <a:latin typeface="Calibri" panose="020F0502020204030204" pitchFamily="34" charset="0"/>
              </a:rPr>
              <a:t>Wording Principle</a:t>
            </a:r>
            <a:endParaRPr lang="en-AU" sz="2400" dirty="0">
              <a:solidFill>
                <a:srgbClr val="000000"/>
              </a:solidFill>
              <a:effectLst/>
              <a:latin typeface="Calibri" panose="020F0502020204030204" pitchFamily="34" charset="0"/>
            </a:endParaRPr>
          </a:p>
          <a:p>
            <a:pPr marL="0" marR="0" rtl="0">
              <a:spcBef>
                <a:spcPts val="0"/>
              </a:spcBef>
              <a:spcAft>
                <a:spcPts val="0"/>
              </a:spcAft>
            </a:pPr>
            <a:r>
              <a:rPr lang="en-AU" sz="2400" dirty="0">
                <a:solidFill>
                  <a:srgbClr val="000000"/>
                </a:solidFill>
                <a:effectLst/>
                <a:latin typeface="Calibri" panose="020F0502020204030204" pitchFamily="34" charset="0"/>
              </a:rPr>
              <a:t>To make the sequence of examples as clear as possible, use the same wording on juxtaposed examples (or wording that is as similar as possible).</a:t>
            </a:r>
          </a:p>
          <a:p>
            <a:endParaRPr lang="en-AU" sz="2400" dirty="0"/>
          </a:p>
        </p:txBody>
      </p:sp>
      <p:sp>
        <p:nvSpPr>
          <p:cNvPr id="7" name="TextBox 6">
            <a:extLst>
              <a:ext uri="{FF2B5EF4-FFF2-40B4-BE49-F238E27FC236}">
                <a16:creationId xmlns:a16="http://schemas.microsoft.com/office/drawing/2014/main" id="{C8F8B834-A980-4203-CFB2-207D69CEC06D}"/>
              </a:ext>
            </a:extLst>
          </p:cNvPr>
          <p:cNvSpPr txBox="1"/>
          <p:nvPr/>
        </p:nvSpPr>
        <p:spPr>
          <a:xfrm>
            <a:off x="6096000" y="2147285"/>
            <a:ext cx="5566742" cy="1200329"/>
          </a:xfrm>
          <a:prstGeom prst="rect">
            <a:avLst/>
          </a:prstGeom>
          <a:noFill/>
        </p:spPr>
        <p:txBody>
          <a:bodyPr wrap="square">
            <a:spAutoFit/>
          </a:bodyPr>
          <a:lstStyle/>
          <a:p>
            <a:pPr marL="0" marR="0" rtl="0">
              <a:spcBef>
                <a:spcPts val="0"/>
              </a:spcBef>
              <a:spcAft>
                <a:spcPts val="0"/>
              </a:spcAft>
            </a:pPr>
            <a:r>
              <a:rPr lang="en-AU" sz="2400" b="1" dirty="0">
                <a:solidFill>
                  <a:srgbClr val="000000"/>
                </a:solidFill>
                <a:effectLst/>
                <a:latin typeface="Calibri" panose="020F0502020204030204" pitchFamily="34" charset="0"/>
              </a:rPr>
              <a:t>Fact Wording </a:t>
            </a:r>
            <a:endParaRPr lang="en-AU" sz="2400" dirty="0">
              <a:solidFill>
                <a:srgbClr val="000000"/>
              </a:solidFill>
              <a:effectLst/>
              <a:latin typeface="Calibri" panose="020F0502020204030204" pitchFamily="34" charset="0"/>
            </a:endParaRPr>
          </a:p>
          <a:p>
            <a:pPr marL="0" marR="0" rtl="0">
              <a:spcBef>
                <a:spcPts val="0"/>
              </a:spcBef>
              <a:spcAft>
                <a:spcPts val="0"/>
              </a:spcAft>
            </a:pPr>
            <a:r>
              <a:rPr lang="en-AU" sz="2400" dirty="0">
                <a:solidFill>
                  <a:srgbClr val="000000"/>
                </a:solidFill>
                <a:effectLst/>
                <a:latin typeface="Calibri" panose="020F0502020204030204" pitchFamily="34" charset="0"/>
              </a:rPr>
              <a:t>Avoid: “If it is not __A__, then it is __2__.” </a:t>
            </a:r>
          </a:p>
          <a:p>
            <a:pPr marL="0" marR="0" rtl="0">
              <a:spcBef>
                <a:spcPts val="0"/>
              </a:spcBef>
              <a:spcAft>
                <a:spcPts val="0"/>
              </a:spcAft>
            </a:pPr>
            <a:r>
              <a:rPr lang="en-AU" sz="2400" dirty="0">
                <a:solidFill>
                  <a:srgbClr val="000000"/>
                </a:solidFill>
                <a:effectLst/>
                <a:latin typeface="Calibri" panose="020F0502020204030204" pitchFamily="34" charset="0"/>
              </a:rPr>
              <a:t>Prefer: “If it is __1__, then it is __2__.” </a:t>
            </a:r>
          </a:p>
        </p:txBody>
      </p:sp>
      <p:sp>
        <p:nvSpPr>
          <p:cNvPr id="8" name="TextBox 7">
            <a:extLst>
              <a:ext uri="{FF2B5EF4-FFF2-40B4-BE49-F238E27FC236}">
                <a16:creationId xmlns:a16="http://schemas.microsoft.com/office/drawing/2014/main" id="{7D2F8444-8800-1A85-C58C-561A5A9FF0AC}"/>
              </a:ext>
            </a:extLst>
          </p:cNvPr>
          <p:cNvSpPr txBox="1"/>
          <p:nvPr/>
        </p:nvSpPr>
        <p:spPr>
          <a:xfrm>
            <a:off x="6096000" y="6488668"/>
            <a:ext cx="6094378" cy="369332"/>
          </a:xfrm>
          <a:prstGeom prst="rect">
            <a:avLst/>
          </a:prstGeom>
          <a:noFill/>
        </p:spPr>
        <p:txBody>
          <a:bodyPr wrap="square">
            <a:spAutoFit/>
          </a:bodyPr>
          <a:lstStyle/>
          <a:p>
            <a:pPr marL="0" marR="0" algn="r">
              <a:spcBef>
                <a:spcPts val="0"/>
              </a:spcBef>
              <a:spcAft>
                <a:spcPts val="0"/>
              </a:spcAft>
            </a:pPr>
            <a:r>
              <a:rPr lang="en-AU" sz="1800" b="1" dirty="0">
                <a:effectLst/>
                <a:latin typeface="Calibri" panose="020F0502020204030204" pitchFamily="34" charset="0"/>
              </a:rPr>
              <a:t>Engelmann &amp; </a:t>
            </a:r>
            <a:r>
              <a:rPr lang="en-AU" sz="1800" b="1" dirty="0" err="1">
                <a:effectLst/>
                <a:latin typeface="Calibri" panose="020F0502020204030204" pitchFamily="34" charset="0"/>
              </a:rPr>
              <a:t>Carnine</a:t>
            </a:r>
            <a:r>
              <a:rPr lang="en-AU" sz="1800" b="1" dirty="0">
                <a:effectLst/>
                <a:latin typeface="Calibri" panose="020F0502020204030204" pitchFamily="34" charset="0"/>
              </a:rPr>
              <a:t> - Theory of Instruction</a:t>
            </a:r>
            <a:endParaRPr lang="en-AU" sz="1800" dirty="0">
              <a:effectLst/>
              <a:latin typeface="Calibri" panose="020F0502020204030204" pitchFamily="34" charset="0"/>
            </a:endParaRPr>
          </a:p>
        </p:txBody>
      </p:sp>
    </p:spTree>
    <p:extLst>
      <p:ext uri="{BB962C8B-B14F-4D97-AF65-F5344CB8AC3E}">
        <p14:creationId xmlns:p14="http://schemas.microsoft.com/office/powerpoint/2010/main" val="229581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42" presetClass="path" presetSubtype="0" decel="100000" fill="hold" grpId="1" nodeType="withEffect">
                                  <p:stCondLst>
                                    <p:cond delay="0"/>
                                  </p:stCondLst>
                                  <p:childTnLst>
                                    <p:animMotion origin="layout" path="M 1.25E-6 0.03889 L 1.25E-6 1.85185E-6 " pathEditMode="relative" rAng="0" ptsTypes="AA">
                                      <p:cBhvr>
                                        <p:cTn id="9" dur="500" fill="hold"/>
                                        <p:tgtEl>
                                          <p:spTgt spid="5"/>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50"/>
                                        <p:tgtEl>
                                          <p:spTgt spid="7"/>
                                        </p:tgtEl>
                                      </p:cBhvr>
                                    </p:animEffect>
                                  </p:childTnLst>
                                </p:cTn>
                              </p:par>
                              <p:par>
                                <p:cTn id="15" presetID="42" presetClass="path" presetSubtype="0" decel="100000" fill="hold" grpId="1" nodeType="withEffect">
                                  <p:stCondLst>
                                    <p:cond delay="0"/>
                                  </p:stCondLst>
                                  <p:childTnLst>
                                    <p:animMotion origin="layout" path="M 1.25E-6 0.03889 L 1.25E-6 1.85185E-6 " pathEditMode="relative" rAng="0" ptsTypes="AA">
                                      <p:cBhvr>
                                        <p:cTn id="16" dur="500" fill="hold"/>
                                        <p:tgtEl>
                                          <p:spTgt spid="7"/>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C7A5-B70D-3A6B-41FD-BF848CFE2053}"/>
              </a:ext>
            </a:extLst>
          </p:cNvPr>
          <p:cNvSpPr>
            <a:spLocks noGrp="1"/>
          </p:cNvSpPr>
          <p:nvPr>
            <p:ph type="title"/>
          </p:nvPr>
        </p:nvSpPr>
        <p:spPr/>
        <p:txBody>
          <a:bodyPr>
            <a:normAutofit/>
          </a:bodyPr>
          <a:lstStyle/>
          <a:p>
            <a:r>
              <a:rPr lang="en-AU" sz="4000" dirty="0">
                <a:effectLst/>
                <a:latin typeface="Calibri Light" panose="020F0302020204030204" pitchFamily="34" charset="0"/>
              </a:rPr>
              <a:t>What are students thinking about?</a:t>
            </a:r>
            <a:endParaRPr lang="en-AU" sz="8000" dirty="0"/>
          </a:p>
        </p:txBody>
      </p:sp>
      <p:graphicFrame>
        <p:nvGraphicFramePr>
          <p:cNvPr id="4" name="Table 3">
            <a:extLst>
              <a:ext uri="{FF2B5EF4-FFF2-40B4-BE49-F238E27FC236}">
                <a16:creationId xmlns:a16="http://schemas.microsoft.com/office/drawing/2014/main" id="{5DB187F6-D0C4-0569-2C91-EF7DE8FF1656}"/>
              </a:ext>
            </a:extLst>
          </p:cNvPr>
          <p:cNvGraphicFramePr>
            <a:graphicFrameLocks noGrp="1"/>
          </p:cNvGraphicFramePr>
          <p:nvPr>
            <p:extLst>
              <p:ext uri="{D42A27DB-BD31-4B8C-83A1-F6EECF244321}">
                <p14:modId xmlns:p14="http://schemas.microsoft.com/office/powerpoint/2010/main" val="832374308"/>
              </p:ext>
            </p:extLst>
          </p:nvPr>
        </p:nvGraphicFramePr>
        <p:xfrm>
          <a:off x="971363" y="1896351"/>
          <a:ext cx="5083023" cy="1300480"/>
        </p:xfrm>
        <a:graphic>
          <a:graphicData uri="http://schemas.openxmlformats.org/drawingml/2006/table">
            <a:tbl>
              <a:tblPr/>
              <a:tblGrid>
                <a:gridCol w="5083023">
                  <a:extLst>
                    <a:ext uri="{9D8B030D-6E8A-4147-A177-3AD203B41FA5}">
                      <a16:colId xmlns:a16="http://schemas.microsoft.com/office/drawing/2014/main" val="3078740856"/>
                    </a:ext>
                  </a:extLst>
                </a:gridCol>
              </a:tblGrid>
              <a:tr h="0">
                <a:tc>
                  <a:txBody>
                    <a:bodyPr/>
                    <a:lstStyle/>
                    <a:p>
                      <a:pPr marL="0" marR="0" fontAlgn="t">
                        <a:spcBef>
                          <a:spcPts val="0"/>
                        </a:spcBef>
                        <a:spcAft>
                          <a:spcPts val="0"/>
                        </a:spcAft>
                      </a:pPr>
                      <a:r>
                        <a:rPr lang="en-US" sz="2400" dirty="0">
                          <a:effectLst/>
                          <a:latin typeface="Calibri" panose="020F0502020204030204" pitchFamily="34" charset="0"/>
                        </a:rPr>
                        <a:t>Memory is the residue of thought. </a:t>
                      </a:r>
                    </a:p>
                  </a:txBody>
                  <a:tcPr marL="50800" marR="50800" marT="50800" marB="50800">
                    <a:lnL>
                      <a:noFill/>
                    </a:lnL>
                    <a:lnR>
                      <a:noFill/>
                    </a:lnR>
                    <a:lnT>
                      <a:noFill/>
                    </a:lnT>
                    <a:lnB>
                      <a:noFill/>
                    </a:lnB>
                  </a:tcPr>
                </a:tc>
                <a:extLst>
                  <a:ext uri="{0D108BD9-81ED-4DB2-BD59-A6C34878D82A}">
                    <a16:rowId xmlns:a16="http://schemas.microsoft.com/office/drawing/2014/main" val="276725739"/>
                  </a:ext>
                </a:extLst>
              </a:tr>
              <a:tr h="0">
                <a:tc>
                  <a:txBody>
                    <a:bodyPr/>
                    <a:lstStyle/>
                    <a:p>
                      <a:pPr marL="0" marR="0" fontAlgn="t">
                        <a:spcBef>
                          <a:spcPts val="0"/>
                        </a:spcBef>
                        <a:spcAft>
                          <a:spcPts val="0"/>
                        </a:spcAft>
                      </a:pPr>
                      <a:r>
                        <a:rPr lang="en-AU" sz="2400" dirty="0">
                          <a:effectLst/>
                          <a:latin typeface="Calibri" panose="020F0502020204030204" pitchFamily="34" charset="0"/>
                        </a:rPr>
                        <a:t>We remember the aspect of it that we think about. </a:t>
                      </a:r>
                    </a:p>
                  </a:txBody>
                  <a:tcPr marL="50800" marR="50800" marT="50800" marB="50800">
                    <a:lnL>
                      <a:noFill/>
                    </a:lnL>
                    <a:lnR>
                      <a:noFill/>
                    </a:lnR>
                    <a:lnT>
                      <a:noFill/>
                    </a:lnT>
                    <a:lnB>
                      <a:noFill/>
                    </a:lnB>
                  </a:tcPr>
                </a:tc>
                <a:extLst>
                  <a:ext uri="{0D108BD9-81ED-4DB2-BD59-A6C34878D82A}">
                    <a16:rowId xmlns:a16="http://schemas.microsoft.com/office/drawing/2014/main" val="2965779304"/>
                  </a:ext>
                </a:extLst>
              </a:tr>
            </a:tbl>
          </a:graphicData>
        </a:graphic>
      </p:graphicFrame>
      <p:sp>
        <p:nvSpPr>
          <p:cNvPr id="6" name="TextBox 5">
            <a:extLst>
              <a:ext uri="{FF2B5EF4-FFF2-40B4-BE49-F238E27FC236}">
                <a16:creationId xmlns:a16="http://schemas.microsoft.com/office/drawing/2014/main" id="{19F7B70D-3D10-67E6-5BB1-1ECDCDB3DF67}"/>
              </a:ext>
            </a:extLst>
          </p:cNvPr>
          <p:cNvSpPr txBox="1"/>
          <p:nvPr/>
        </p:nvSpPr>
        <p:spPr>
          <a:xfrm>
            <a:off x="7084115" y="6404977"/>
            <a:ext cx="6097656" cy="369332"/>
          </a:xfrm>
          <a:prstGeom prst="rect">
            <a:avLst/>
          </a:prstGeom>
          <a:noFill/>
        </p:spPr>
        <p:txBody>
          <a:bodyPr wrap="square">
            <a:spAutoFit/>
          </a:bodyPr>
          <a:lstStyle/>
          <a:p>
            <a:pPr marL="0" marR="0" rtl="0">
              <a:spcBef>
                <a:spcPts val="0"/>
              </a:spcBef>
              <a:spcAft>
                <a:spcPts val="0"/>
              </a:spcAft>
            </a:pPr>
            <a:r>
              <a:rPr lang="en-AU" sz="1800" b="1" dirty="0">
                <a:effectLst/>
                <a:latin typeface="Calibri" panose="020F0502020204030204" pitchFamily="34" charset="0"/>
              </a:rPr>
              <a:t>Why Don't Students Like School - Daniel Willingham</a:t>
            </a:r>
            <a:endParaRPr lang="en-AU" sz="1800" dirty="0">
              <a:effectLst/>
              <a:latin typeface="Calibri" panose="020F0502020204030204" pitchFamily="34" charset="0"/>
            </a:endParaRPr>
          </a:p>
        </p:txBody>
      </p:sp>
      <p:graphicFrame>
        <p:nvGraphicFramePr>
          <p:cNvPr id="7" name="Table 6">
            <a:extLst>
              <a:ext uri="{FF2B5EF4-FFF2-40B4-BE49-F238E27FC236}">
                <a16:creationId xmlns:a16="http://schemas.microsoft.com/office/drawing/2014/main" id="{6F9EC045-C883-F989-B669-74F0AB4A3BD4}"/>
              </a:ext>
            </a:extLst>
          </p:cNvPr>
          <p:cNvGraphicFramePr>
            <a:graphicFrameLocks noGrp="1"/>
          </p:cNvGraphicFramePr>
          <p:nvPr>
            <p:extLst>
              <p:ext uri="{D42A27DB-BD31-4B8C-83A1-F6EECF244321}">
                <p14:modId xmlns:p14="http://schemas.microsoft.com/office/powerpoint/2010/main" val="3827139705"/>
              </p:ext>
            </p:extLst>
          </p:nvPr>
        </p:nvGraphicFramePr>
        <p:xfrm>
          <a:off x="971363" y="3740668"/>
          <a:ext cx="5124637" cy="2032000"/>
        </p:xfrm>
        <a:graphic>
          <a:graphicData uri="http://schemas.openxmlformats.org/drawingml/2006/table">
            <a:tbl>
              <a:tblPr/>
              <a:tblGrid>
                <a:gridCol w="5124637">
                  <a:extLst>
                    <a:ext uri="{9D8B030D-6E8A-4147-A177-3AD203B41FA5}">
                      <a16:colId xmlns:a16="http://schemas.microsoft.com/office/drawing/2014/main" val="3008385962"/>
                    </a:ext>
                  </a:extLst>
                </a:gridCol>
              </a:tblGrid>
              <a:tr h="0">
                <a:tc>
                  <a:txBody>
                    <a:bodyPr/>
                    <a:lstStyle/>
                    <a:p>
                      <a:pPr marL="0" marR="0" fontAlgn="t">
                        <a:spcBef>
                          <a:spcPts val="0"/>
                        </a:spcBef>
                        <a:spcAft>
                          <a:spcPts val="0"/>
                        </a:spcAft>
                      </a:pPr>
                      <a:r>
                        <a:rPr lang="en-AU" sz="2400" dirty="0">
                          <a:effectLst/>
                          <a:latin typeface="Calibri" panose="020F0502020204030204" pitchFamily="34" charset="0"/>
                        </a:rPr>
                        <a:t>How do we ensure students are thinking about the things that will help them learn?</a:t>
                      </a:r>
                    </a:p>
                    <a:p>
                      <a:pPr marL="0" marR="0" fontAlgn="t">
                        <a:spcBef>
                          <a:spcPts val="0"/>
                        </a:spcBef>
                        <a:spcAft>
                          <a:spcPts val="0"/>
                        </a:spcAft>
                      </a:pPr>
                      <a:r>
                        <a:rPr lang="en-AU" sz="2400" dirty="0">
                          <a:effectLst/>
                          <a:latin typeface="Calibri" panose="020F0502020204030204" pitchFamily="34" charset="0"/>
                        </a:rPr>
                        <a:t> </a:t>
                      </a:r>
                    </a:p>
                  </a:txBody>
                  <a:tcPr marL="50800" marR="50800" marT="50800" marB="50800">
                    <a:lnL>
                      <a:noFill/>
                    </a:lnL>
                    <a:lnR>
                      <a:noFill/>
                    </a:lnR>
                    <a:lnT>
                      <a:noFill/>
                    </a:lnT>
                    <a:lnB>
                      <a:noFill/>
                    </a:lnB>
                  </a:tcPr>
                </a:tc>
                <a:extLst>
                  <a:ext uri="{0D108BD9-81ED-4DB2-BD59-A6C34878D82A}">
                    <a16:rowId xmlns:a16="http://schemas.microsoft.com/office/drawing/2014/main" val="1254451375"/>
                  </a:ext>
                </a:extLst>
              </a:tr>
              <a:tr h="0">
                <a:tc>
                  <a:txBody>
                    <a:bodyPr/>
                    <a:lstStyle/>
                    <a:p>
                      <a:pPr marL="0" marR="0" fontAlgn="t">
                        <a:spcBef>
                          <a:spcPts val="0"/>
                        </a:spcBef>
                        <a:spcAft>
                          <a:spcPts val="0"/>
                        </a:spcAft>
                      </a:pPr>
                      <a:r>
                        <a:rPr lang="en-AU" sz="2400" dirty="0">
                          <a:effectLst/>
                          <a:latin typeface="Calibri" panose="020F0502020204030204" pitchFamily="34" charset="0"/>
                        </a:rPr>
                        <a:t>Prompt them to explain and elaborate.</a:t>
                      </a:r>
                    </a:p>
                  </a:txBody>
                  <a:tcPr marL="50800" marR="50800" marT="50800" marB="50800">
                    <a:lnL>
                      <a:noFill/>
                    </a:lnL>
                    <a:lnR>
                      <a:noFill/>
                    </a:lnR>
                    <a:lnT>
                      <a:noFill/>
                    </a:lnT>
                    <a:lnB>
                      <a:noFill/>
                    </a:lnB>
                  </a:tcPr>
                </a:tc>
                <a:extLst>
                  <a:ext uri="{0D108BD9-81ED-4DB2-BD59-A6C34878D82A}">
                    <a16:rowId xmlns:a16="http://schemas.microsoft.com/office/drawing/2014/main" val="1812474537"/>
                  </a:ext>
                </a:extLst>
              </a:tr>
            </a:tbl>
          </a:graphicData>
        </a:graphic>
      </p:graphicFrame>
      <p:pic>
        <p:nvPicPr>
          <p:cNvPr id="8" name="Picture 7">
            <a:extLst>
              <a:ext uri="{FF2B5EF4-FFF2-40B4-BE49-F238E27FC236}">
                <a16:creationId xmlns:a16="http://schemas.microsoft.com/office/drawing/2014/main" id="{70759733-E444-242F-3EC9-7B89733F7CEF}"/>
              </a:ext>
            </a:extLst>
          </p:cNvPr>
          <p:cNvPicPr>
            <a:picLocks noChangeAspect="1"/>
          </p:cNvPicPr>
          <p:nvPr/>
        </p:nvPicPr>
        <p:blipFill>
          <a:blip r:embed="rId2"/>
          <a:stretch>
            <a:fillRect/>
          </a:stretch>
        </p:blipFill>
        <p:spPr>
          <a:xfrm>
            <a:off x="8237516" y="2546591"/>
            <a:ext cx="2276793" cy="1981477"/>
          </a:xfrm>
          <a:prstGeom prst="rect">
            <a:avLst/>
          </a:prstGeom>
        </p:spPr>
      </p:pic>
    </p:spTree>
    <p:extLst>
      <p:ext uri="{BB962C8B-B14F-4D97-AF65-F5344CB8AC3E}">
        <p14:creationId xmlns:p14="http://schemas.microsoft.com/office/powerpoint/2010/main" val="106944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42" presetClass="path" presetSubtype="0" decel="100000" fill="hold" nodeType="withEffect">
                                  <p:stCondLst>
                                    <p:cond delay="0"/>
                                  </p:stCondLst>
                                  <p:childTnLst>
                                    <p:animMotion origin="layout" path="M 1.25E-6 0.03889 L 1.25E-6 1.85185E-6 " pathEditMode="relative" rAng="0" ptsTypes="AA">
                                      <p:cBhvr>
                                        <p:cTn id="9" dur="500" fill="hold"/>
                                        <p:tgtEl>
                                          <p:spTgt spid="4"/>
                                        </p:tgtEl>
                                        <p:attrNameLst>
                                          <p:attrName>ppt_x</p:attrName>
                                          <p:attrName>ppt_y</p:attrName>
                                        </p:attrNameLst>
                                      </p:cBhvr>
                                      <p:rCtr x="0" y="-1944"/>
                                    </p:animMotion>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childTnLst>
                                </p:cTn>
                              </p:par>
                              <p:par>
                                <p:cTn id="13" presetID="42" presetClass="path" presetSubtype="0" decel="100000" fill="hold" nodeType="withEffect">
                                  <p:stCondLst>
                                    <p:cond delay="0"/>
                                  </p:stCondLst>
                                  <p:childTnLst>
                                    <p:animMotion origin="layout" path="M 1.25E-6 0.03889 L 1.25E-6 1.85185E-6 " pathEditMode="relative" rAng="0" ptsTypes="AA">
                                      <p:cBhvr>
                                        <p:cTn id="14" dur="500" fill="hold"/>
                                        <p:tgtEl>
                                          <p:spTgt spid="8"/>
                                        </p:tgtEl>
                                        <p:attrNameLst>
                                          <p:attrName>ppt_x</p:attrName>
                                          <p:attrName>ppt_y</p:attrName>
                                        </p:attrNameLst>
                                      </p:cBhvr>
                                      <p:rCtr x="0" y="-1944"/>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50"/>
                                        <p:tgtEl>
                                          <p:spTgt spid="7"/>
                                        </p:tgtEl>
                                      </p:cBhvr>
                                    </p:animEffect>
                                  </p:childTnLst>
                                </p:cTn>
                              </p:par>
                              <p:par>
                                <p:cTn id="20" presetID="42" presetClass="path" presetSubtype="0" decel="100000" fill="hold" nodeType="withEffect">
                                  <p:stCondLst>
                                    <p:cond delay="0"/>
                                  </p:stCondLst>
                                  <p:childTnLst>
                                    <p:animMotion origin="layout" path="M 1.25E-6 0.03889 L 1.25E-6 1.85185E-6 " pathEditMode="relative" rAng="0" ptsTypes="AA">
                                      <p:cBhvr>
                                        <p:cTn id="21" dur="500" fill="hold"/>
                                        <p:tgtEl>
                                          <p:spTgt spid="7"/>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1752F1-0592-0962-1D1C-0BD6D92068E7}"/>
              </a:ext>
            </a:extLst>
          </p:cNvPr>
          <p:cNvPicPr>
            <a:picLocks noChangeAspect="1"/>
          </p:cNvPicPr>
          <p:nvPr/>
        </p:nvPicPr>
        <p:blipFill>
          <a:blip r:embed="rId2"/>
          <a:stretch>
            <a:fillRect/>
          </a:stretch>
        </p:blipFill>
        <p:spPr>
          <a:xfrm>
            <a:off x="1473914" y="824926"/>
            <a:ext cx="8986492" cy="6354086"/>
          </a:xfrm>
          <a:prstGeom prst="rect">
            <a:avLst/>
          </a:prstGeom>
        </p:spPr>
      </p:pic>
      <p:sp>
        <p:nvSpPr>
          <p:cNvPr id="2" name="Title 1">
            <a:extLst>
              <a:ext uri="{FF2B5EF4-FFF2-40B4-BE49-F238E27FC236}">
                <a16:creationId xmlns:a16="http://schemas.microsoft.com/office/drawing/2014/main" id="{38A69499-CB3D-3B45-37E9-49D910B1C34F}"/>
              </a:ext>
            </a:extLst>
          </p:cNvPr>
          <p:cNvSpPr>
            <a:spLocks noGrp="1"/>
          </p:cNvSpPr>
          <p:nvPr>
            <p:ph type="title"/>
          </p:nvPr>
        </p:nvSpPr>
        <p:spPr/>
        <p:txBody>
          <a:bodyPr>
            <a:normAutofit/>
          </a:bodyPr>
          <a:lstStyle/>
          <a:p>
            <a:pPr marL="0" marR="0">
              <a:spcBef>
                <a:spcPts val="0"/>
              </a:spcBef>
              <a:spcAft>
                <a:spcPts val="0"/>
              </a:spcAft>
            </a:pPr>
            <a:r>
              <a:rPr lang="en-AU" sz="4000" dirty="0">
                <a:effectLst/>
                <a:latin typeface="Calibri Light" panose="020F0302020204030204" pitchFamily="34" charset="0"/>
              </a:rPr>
              <a:t>Worked Example with Prompts</a:t>
            </a:r>
          </a:p>
        </p:txBody>
      </p:sp>
      <p:sp>
        <p:nvSpPr>
          <p:cNvPr id="6" name="TextBox 5">
            <a:extLst>
              <a:ext uri="{FF2B5EF4-FFF2-40B4-BE49-F238E27FC236}">
                <a16:creationId xmlns:a16="http://schemas.microsoft.com/office/drawing/2014/main" id="{4582EFD8-5003-5706-725D-C6BAC31086DA}"/>
              </a:ext>
            </a:extLst>
          </p:cNvPr>
          <p:cNvSpPr txBox="1"/>
          <p:nvPr/>
        </p:nvSpPr>
        <p:spPr>
          <a:xfrm>
            <a:off x="8896755" y="6488668"/>
            <a:ext cx="3295245" cy="369332"/>
          </a:xfrm>
          <a:prstGeom prst="rect">
            <a:avLst/>
          </a:prstGeom>
          <a:noFill/>
        </p:spPr>
        <p:txBody>
          <a:bodyPr wrap="square">
            <a:spAutoFit/>
          </a:bodyPr>
          <a:lstStyle/>
          <a:p>
            <a:pPr marL="0" marR="0">
              <a:spcBef>
                <a:spcPts val="0"/>
              </a:spcBef>
              <a:spcAft>
                <a:spcPts val="0"/>
              </a:spcAft>
            </a:pPr>
            <a:r>
              <a:rPr lang="en-AU" sz="1800" b="1" dirty="0">
                <a:effectLst/>
                <a:latin typeface="Calibri" panose="020F0502020204030204" pitchFamily="34" charset="0"/>
              </a:rPr>
              <a:t>Karen Hancock @karenshancock </a:t>
            </a:r>
            <a:endParaRPr lang="en-AU" sz="1800" dirty="0">
              <a:effectLst/>
              <a:latin typeface="Calibri" panose="020F0502020204030204" pitchFamily="34" charset="0"/>
            </a:endParaRPr>
          </a:p>
        </p:txBody>
      </p:sp>
    </p:spTree>
    <p:extLst>
      <p:ext uri="{BB962C8B-B14F-4D97-AF65-F5344CB8AC3E}">
        <p14:creationId xmlns:p14="http://schemas.microsoft.com/office/powerpoint/2010/main" val="309499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42" presetClass="path" presetSubtype="0" decel="100000" fill="hold" nodeType="withEffect">
                                  <p:stCondLst>
                                    <p:cond delay="0"/>
                                  </p:stCondLst>
                                  <p:childTnLst>
                                    <p:animMotion origin="layout" path="M 1.25E-6 0.03889 L 1.25E-6 1.85185E-6 " pathEditMode="relative" rAng="0" ptsTypes="AA">
                                      <p:cBhvr>
                                        <p:cTn id="9" dur="500" fill="hold"/>
                                        <p:tgtEl>
                                          <p:spTgt spid="4"/>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F1282-821B-66D6-0D01-3D46504FFB76}"/>
              </a:ext>
            </a:extLst>
          </p:cNvPr>
          <p:cNvPicPr>
            <a:picLocks noChangeAspect="1"/>
          </p:cNvPicPr>
          <p:nvPr/>
        </p:nvPicPr>
        <p:blipFill>
          <a:blip r:embed="rId2"/>
          <a:stretch>
            <a:fillRect/>
          </a:stretch>
        </p:blipFill>
        <p:spPr>
          <a:xfrm>
            <a:off x="1167318" y="888542"/>
            <a:ext cx="9653195" cy="6825492"/>
          </a:xfrm>
          <a:prstGeom prst="rect">
            <a:avLst/>
          </a:prstGeom>
        </p:spPr>
      </p:pic>
      <p:sp>
        <p:nvSpPr>
          <p:cNvPr id="2" name="Title 1">
            <a:extLst>
              <a:ext uri="{FF2B5EF4-FFF2-40B4-BE49-F238E27FC236}">
                <a16:creationId xmlns:a16="http://schemas.microsoft.com/office/drawing/2014/main" id="{38A69499-CB3D-3B45-37E9-49D910B1C34F}"/>
              </a:ext>
            </a:extLst>
          </p:cNvPr>
          <p:cNvSpPr>
            <a:spLocks noGrp="1"/>
          </p:cNvSpPr>
          <p:nvPr>
            <p:ph type="title"/>
          </p:nvPr>
        </p:nvSpPr>
        <p:spPr/>
        <p:txBody>
          <a:bodyPr>
            <a:normAutofit/>
          </a:bodyPr>
          <a:lstStyle/>
          <a:p>
            <a:pPr marL="0" marR="0">
              <a:spcBef>
                <a:spcPts val="0"/>
              </a:spcBef>
              <a:spcAft>
                <a:spcPts val="0"/>
              </a:spcAft>
            </a:pPr>
            <a:r>
              <a:rPr lang="en-AU" sz="4000" dirty="0">
                <a:effectLst/>
                <a:latin typeface="Calibri Light" panose="020F0302020204030204" pitchFamily="34" charset="0"/>
              </a:rPr>
              <a:t>Worked Example with Prompts</a:t>
            </a:r>
          </a:p>
        </p:txBody>
      </p:sp>
      <p:sp>
        <p:nvSpPr>
          <p:cNvPr id="6" name="TextBox 5">
            <a:extLst>
              <a:ext uri="{FF2B5EF4-FFF2-40B4-BE49-F238E27FC236}">
                <a16:creationId xmlns:a16="http://schemas.microsoft.com/office/drawing/2014/main" id="{4582EFD8-5003-5706-725D-C6BAC31086DA}"/>
              </a:ext>
            </a:extLst>
          </p:cNvPr>
          <p:cNvSpPr txBox="1"/>
          <p:nvPr/>
        </p:nvSpPr>
        <p:spPr>
          <a:xfrm>
            <a:off x="8896755" y="6488668"/>
            <a:ext cx="3295245" cy="369332"/>
          </a:xfrm>
          <a:prstGeom prst="rect">
            <a:avLst/>
          </a:prstGeom>
          <a:noFill/>
        </p:spPr>
        <p:txBody>
          <a:bodyPr wrap="square">
            <a:spAutoFit/>
          </a:bodyPr>
          <a:lstStyle/>
          <a:p>
            <a:pPr marL="0" marR="0">
              <a:spcBef>
                <a:spcPts val="0"/>
              </a:spcBef>
              <a:spcAft>
                <a:spcPts val="0"/>
              </a:spcAft>
            </a:pPr>
            <a:r>
              <a:rPr lang="en-AU" sz="1800" b="1" dirty="0">
                <a:effectLst/>
                <a:latin typeface="Calibri" panose="020F0502020204030204" pitchFamily="34" charset="0"/>
              </a:rPr>
              <a:t>Karen Hancock @karenshancock </a:t>
            </a:r>
            <a:endParaRPr lang="en-AU" sz="1800" dirty="0">
              <a:effectLst/>
              <a:latin typeface="Calibri" panose="020F0502020204030204" pitchFamily="34" charset="0"/>
            </a:endParaRPr>
          </a:p>
        </p:txBody>
      </p:sp>
    </p:spTree>
    <p:extLst>
      <p:ext uri="{BB962C8B-B14F-4D97-AF65-F5344CB8AC3E}">
        <p14:creationId xmlns:p14="http://schemas.microsoft.com/office/powerpoint/2010/main" val="24340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42" presetClass="path" presetSubtype="0" decel="100000" fill="hold" nodeType="withEffect">
                                  <p:stCondLst>
                                    <p:cond delay="0"/>
                                  </p:stCondLst>
                                  <p:childTnLst>
                                    <p:animMotion origin="layout" path="M 1.25E-6 0.03889 L 1.25E-6 1.85185E-6 " pathEditMode="relative" rAng="0" ptsTypes="AA">
                                      <p:cBhvr>
                                        <p:cTn id="9" dur="500" fill="hold"/>
                                        <p:tgtEl>
                                          <p:spTgt spid="3"/>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C3749-1339-DF12-215B-06FE77553692}"/>
              </a:ext>
            </a:extLst>
          </p:cNvPr>
          <p:cNvSpPr>
            <a:spLocks noGrp="1"/>
          </p:cNvSpPr>
          <p:nvPr>
            <p:ph type="title"/>
          </p:nvPr>
        </p:nvSpPr>
        <p:spPr/>
        <p:txBody>
          <a:bodyPr>
            <a:normAutofit/>
          </a:bodyPr>
          <a:lstStyle/>
          <a:p>
            <a:r>
              <a:rPr lang="en-AU" sz="4000">
                <a:effectLst/>
                <a:latin typeface="Calibri Light" panose="020F0302020204030204" pitchFamily="34" charset="0"/>
              </a:rPr>
              <a:t>Principle-based Self-explanations</a:t>
            </a:r>
            <a:endParaRPr lang="en-AU" sz="8000" dirty="0"/>
          </a:p>
        </p:txBody>
      </p:sp>
      <p:sp>
        <p:nvSpPr>
          <p:cNvPr id="3" name="TextBox 2">
            <a:extLst>
              <a:ext uri="{FF2B5EF4-FFF2-40B4-BE49-F238E27FC236}">
                <a16:creationId xmlns:a16="http://schemas.microsoft.com/office/drawing/2014/main" id="{05C3D496-80CD-B499-50BB-61BA45A005D9}"/>
              </a:ext>
            </a:extLst>
          </p:cNvPr>
          <p:cNvSpPr txBox="1"/>
          <p:nvPr/>
        </p:nvSpPr>
        <p:spPr>
          <a:xfrm>
            <a:off x="838200" y="1557893"/>
            <a:ext cx="4114800" cy="4524315"/>
          </a:xfrm>
          <a:prstGeom prst="rect">
            <a:avLst/>
          </a:prstGeom>
          <a:noFill/>
        </p:spPr>
        <p:txBody>
          <a:bodyPr wrap="square" rtlCol="0">
            <a:spAutoFit/>
          </a:bodyPr>
          <a:lstStyle/>
          <a:p>
            <a:pPr marL="0" marR="0">
              <a:spcBef>
                <a:spcPts val="0"/>
              </a:spcBef>
              <a:spcAft>
                <a:spcPts val="0"/>
              </a:spcAft>
            </a:pPr>
            <a:r>
              <a:rPr lang="en-AU" sz="2400" b="1" dirty="0">
                <a:effectLst/>
                <a:latin typeface="Calibri" panose="020F0502020204030204" pitchFamily="34" charset="0"/>
              </a:rPr>
              <a:t>principle-based self explanations:</a:t>
            </a:r>
            <a:r>
              <a:rPr lang="en-AU" sz="2400" dirty="0">
                <a:effectLst/>
                <a:latin typeface="Calibri" panose="020F0502020204030204" pitchFamily="34" charset="0"/>
              </a:rPr>
              <a:t> relating a step in a worked solution or feature of an object to an underlying principle</a:t>
            </a:r>
          </a:p>
          <a:p>
            <a:pPr marL="0" marR="0">
              <a:spcBef>
                <a:spcPts val="0"/>
              </a:spcBef>
              <a:spcAft>
                <a:spcPts val="0"/>
              </a:spcAft>
            </a:pPr>
            <a:r>
              <a:rPr lang="en-AU" sz="2400" dirty="0">
                <a:effectLst/>
                <a:latin typeface="Calibri" panose="020F0502020204030204" pitchFamily="34" charset="0"/>
              </a:rPr>
              <a:t> </a:t>
            </a:r>
          </a:p>
          <a:p>
            <a:pPr marL="0" marR="0">
              <a:spcBef>
                <a:spcPts val="0"/>
              </a:spcBef>
              <a:spcAft>
                <a:spcPts val="0"/>
              </a:spcAft>
            </a:pPr>
            <a:r>
              <a:rPr lang="en-AU" sz="2400" dirty="0">
                <a:effectLst/>
                <a:latin typeface="Calibri" panose="020F0502020204030204" pitchFamily="34" charset="0"/>
              </a:rPr>
              <a:t>greatest benefits: </a:t>
            </a:r>
          </a:p>
          <a:p>
            <a:pPr marL="285750" indent="-285750" rtl="0" fontAlgn="ctr">
              <a:spcBef>
                <a:spcPts val="0"/>
              </a:spcBef>
              <a:spcAft>
                <a:spcPts val="0"/>
              </a:spcAft>
              <a:buFont typeface="Arial" panose="020B0604020202020204" pitchFamily="34" charset="0"/>
              <a:buChar char="•"/>
            </a:pPr>
            <a:r>
              <a:rPr lang="en-AU" sz="2400" dirty="0">
                <a:effectLst/>
                <a:latin typeface="Calibri" panose="020F0502020204030204" pitchFamily="34" charset="0"/>
              </a:rPr>
              <a:t>early in learning process</a:t>
            </a:r>
            <a:endParaRPr lang="en-AU" sz="14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400" dirty="0">
                <a:effectLst/>
                <a:latin typeface="Calibri" panose="020F0502020204030204" pitchFamily="34" charset="0"/>
              </a:rPr>
              <a:t>connects example to general principles</a:t>
            </a:r>
            <a:endParaRPr lang="en-AU" sz="1400" dirty="0">
              <a:effectLst/>
              <a:latin typeface="Calibri" panose="020F0502020204030204" pitchFamily="34" charset="0"/>
            </a:endParaRPr>
          </a:p>
          <a:p>
            <a:pPr marL="0" marR="0">
              <a:spcBef>
                <a:spcPts val="0"/>
              </a:spcBef>
              <a:spcAft>
                <a:spcPts val="0"/>
              </a:spcAft>
            </a:pPr>
            <a:r>
              <a:rPr lang="en-AU" sz="2400" dirty="0">
                <a:effectLst/>
                <a:latin typeface="Calibri" panose="020F0502020204030204" pitchFamily="34" charset="0"/>
              </a:rPr>
              <a:t> </a:t>
            </a:r>
          </a:p>
          <a:p>
            <a:endParaRPr lang="en-AU" sz="2400" dirty="0"/>
          </a:p>
        </p:txBody>
      </p:sp>
      <p:sp>
        <p:nvSpPr>
          <p:cNvPr id="4" name="TextBox 3">
            <a:extLst>
              <a:ext uri="{FF2B5EF4-FFF2-40B4-BE49-F238E27FC236}">
                <a16:creationId xmlns:a16="http://schemas.microsoft.com/office/drawing/2014/main" id="{8891FDDE-DDAE-408E-786F-CDAA80ACA723}"/>
              </a:ext>
            </a:extLst>
          </p:cNvPr>
          <p:cNvSpPr txBox="1"/>
          <p:nvPr/>
        </p:nvSpPr>
        <p:spPr>
          <a:xfrm>
            <a:off x="6097622" y="6488668"/>
            <a:ext cx="6094378" cy="369332"/>
          </a:xfrm>
          <a:prstGeom prst="rect">
            <a:avLst/>
          </a:prstGeom>
          <a:noFill/>
        </p:spPr>
        <p:txBody>
          <a:bodyPr wrap="square">
            <a:spAutoFit/>
          </a:bodyPr>
          <a:lstStyle/>
          <a:p>
            <a:pPr marL="0" marR="0" algn="r">
              <a:spcBef>
                <a:spcPts val="0"/>
              </a:spcBef>
              <a:spcAft>
                <a:spcPts val="0"/>
              </a:spcAft>
            </a:pPr>
            <a:r>
              <a:rPr lang="en-AU" sz="1800" b="1" dirty="0">
                <a:effectLst/>
                <a:latin typeface="Calibri" panose="020F0502020204030204" pitchFamily="34" charset="0"/>
              </a:rPr>
              <a:t>Michael </a:t>
            </a:r>
            <a:r>
              <a:rPr lang="en-AU" sz="1800" b="1" dirty="0" err="1">
                <a:effectLst/>
                <a:latin typeface="Calibri" panose="020F0502020204030204" pitchFamily="34" charset="0"/>
              </a:rPr>
              <a:t>Pershan</a:t>
            </a:r>
            <a:r>
              <a:rPr lang="en-AU" sz="1800" b="1" dirty="0">
                <a:effectLst/>
                <a:latin typeface="Calibri" panose="020F0502020204030204" pitchFamily="34" charset="0"/>
              </a:rPr>
              <a:t> @mpershan - Teaching Math with Examples</a:t>
            </a:r>
            <a:endParaRPr lang="en-AU" sz="1800" dirty="0">
              <a:effectLst/>
              <a:latin typeface="Calibri" panose="020F0502020204030204" pitchFamily="34" charset="0"/>
            </a:endParaRPr>
          </a:p>
        </p:txBody>
      </p:sp>
      <p:sp>
        <p:nvSpPr>
          <p:cNvPr id="6" name="TextBox 5">
            <a:extLst>
              <a:ext uri="{FF2B5EF4-FFF2-40B4-BE49-F238E27FC236}">
                <a16:creationId xmlns:a16="http://schemas.microsoft.com/office/drawing/2014/main" id="{2385E2A9-F157-0049-94BD-17482CFA832B}"/>
              </a:ext>
            </a:extLst>
          </p:cNvPr>
          <p:cNvSpPr txBox="1"/>
          <p:nvPr/>
        </p:nvSpPr>
        <p:spPr>
          <a:xfrm>
            <a:off x="6381750" y="1557893"/>
            <a:ext cx="5276850" cy="4524315"/>
          </a:xfrm>
          <a:prstGeom prst="rect">
            <a:avLst/>
          </a:prstGeom>
          <a:noFill/>
        </p:spPr>
        <p:txBody>
          <a:bodyPr wrap="square">
            <a:spAutoFit/>
          </a:bodyPr>
          <a:lstStyle/>
          <a:p>
            <a:pPr marL="0" marR="0">
              <a:spcBef>
                <a:spcPts val="0"/>
              </a:spcBef>
              <a:spcAft>
                <a:spcPts val="0"/>
              </a:spcAft>
            </a:pPr>
            <a:r>
              <a:rPr lang="en-AU" sz="2400" dirty="0">
                <a:effectLst/>
                <a:latin typeface="Calibri" panose="020F0502020204030204" pitchFamily="34" charset="0"/>
              </a:rPr>
              <a:t>improve student explanations by:</a:t>
            </a:r>
          </a:p>
          <a:p>
            <a:pPr marL="285750" indent="-285750" rtl="0" fontAlgn="ctr">
              <a:spcBef>
                <a:spcPts val="0"/>
              </a:spcBef>
              <a:spcAft>
                <a:spcPts val="0"/>
              </a:spcAft>
              <a:buFont typeface="Arial" panose="020B0604020202020204" pitchFamily="34" charset="0"/>
              <a:buChar char="•"/>
            </a:pPr>
            <a:r>
              <a:rPr lang="en-AU" sz="2400" dirty="0">
                <a:effectLst/>
                <a:latin typeface="Calibri" panose="020F0502020204030204" pitchFamily="34" charset="0"/>
              </a:rPr>
              <a:t>giving time for students to read, think about, and notice features of the example</a:t>
            </a:r>
            <a:endParaRPr lang="en-AU" sz="14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400" dirty="0">
                <a:effectLst/>
                <a:latin typeface="Calibri" panose="020F0502020204030204" pitchFamily="34" charset="0"/>
              </a:rPr>
              <a:t>prompting pre-requisite knowledge</a:t>
            </a:r>
            <a:endParaRPr lang="en-AU" sz="14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400" dirty="0">
                <a:effectLst/>
                <a:latin typeface="Calibri" panose="020F0502020204030204" pitchFamily="34" charset="0"/>
              </a:rPr>
              <a:t>show what a good explanation looks like (because, but, so)</a:t>
            </a:r>
            <a:endParaRPr lang="en-AU" sz="14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400" dirty="0">
                <a:effectLst/>
                <a:latin typeface="Calibri" panose="020F0502020204030204" pitchFamily="34" charset="0"/>
              </a:rPr>
              <a:t>scaffold explanations using</a:t>
            </a:r>
            <a:endParaRPr lang="en-AU" sz="1400" dirty="0">
              <a:effectLst/>
              <a:latin typeface="Calibri" panose="020F0502020204030204" pitchFamily="34" charset="0"/>
            </a:endParaRPr>
          </a:p>
          <a:p>
            <a:pPr marL="742950" lvl="1" indent="-285750" rtl="0" fontAlgn="ctr">
              <a:spcBef>
                <a:spcPts val="0"/>
              </a:spcBef>
              <a:spcAft>
                <a:spcPts val="0"/>
              </a:spcAft>
              <a:buFont typeface="Courier New" panose="02070309020205020404" pitchFamily="49" charset="0"/>
              <a:buChar char="o"/>
            </a:pPr>
            <a:r>
              <a:rPr lang="en-AU" sz="2400" dirty="0">
                <a:effectLst/>
                <a:latin typeface="Calibri" panose="020F0502020204030204" pitchFamily="34" charset="0"/>
              </a:rPr>
              <a:t>menu of reasonable explanations</a:t>
            </a:r>
            <a:endParaRPr lang="en-AU" sz="1400" dirty="0">
              <a:effectLst/>
              <a:latin typeface="Calibri" panose="020F0502020204030204" pitchFamily="34" charset="0"/>
            </a:endParaRPr>
          </a:p>
          <a:p>
            <a:pPr marL="742950" lvl="1" indent="-285750" rtl="0" fontAlgn="ctr">
              <a:spcBef>
                <a:spcPts val="0"/>
              </a:spcBef>
              <a:spcAft>
                <a:spcPts val="0"/>
              </a:spcAft>
              <a:buFont typeface="Courier New" panose="02070309020205020404" pitchFamily="49" charset="0"/>
              <a:buChar char="o"/>
            </a:pPr>
            <a:r>
              <a:rPr lang="en-AU" sz="2400" dirty="0">
                <a:effectLst/>
                <a:latin typeface="Calibri" panose="020F0502020204030204" pitchFamily="34" charset="0"/>
              </a:rPr>
              <a:t>build from sequential choices of options</a:t>
            </a:r>
            <a:endParaRPr lang="en-AU" sz="1400" dirty="0">
              <a:effectLst/>
              <a:latin typeface="Calibri" panose="020F0502020204030204" pitchFamily="34" charset="0"/>
            </a:endParaRPr>
          </a:p>
          <a:p>
            <a:pPr marL="742950" lvl="1" indent="-285750" rtl="0" fontAlgn="ctr">
              <a:spcBef>
                <a:spcPts val="0"/>
              </a:spcBef>
              <a:spcAft>
                <a:spcPts val="0"/>
              </a:spcAft>
              <a:buFont typeface="Courier New" panose="02070309020205020404" pitchFamily="49" charset="0"/>
              <a:buChar char="o"/>
            </a:pPr>
            <a:r>
              <a:rPr lang="en-AU" sz="2400" dirty="0">
                <a:effectLst/>
                <a:latin typeface="Calibri" panose="020F0502020204030204" pitchFamily="34" charset="0"/>
              </a:rPr>
              <a:t>fill in the blanks</a:t>
            </a:r>
            <a:endParaRPr lang="en-AU" sz="1400" dirty="0">
              <a:effectLst/>
              <a:latin typeface="Calibri" panose="020F0502020204030204" pitchFamily="34" charset="0"/>
            </a:endParaRPr>
          </a:p>
        </p:txBody>
      </p:sp>
    </p:spTree>
    <p:extLst>
      <p:ext uri="{BB962C8B-B14F-4D97-AF65-F5344CB8AC3E}">
        <p14:creationId xmlns:p14="http://schemas.microsoft.com/office/powerpoint/2010/main" val="2729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42" presetClass="path" presetSubtype="0" decel="100000" fill="hold" grpId="1" nodeType="withEffect">
                                  <p:stCondLst>
                                    <p:cond delay="0"/>
                                  </p:stCondLst>
                                  <p:childTnLst>
                                    <p:animMotion origin="layout" path="M 1.25E-6 0.03889 L 1.25E-6 1.85185E-6 " pathEditMode="relative" rAng="0" ptsTypes="AA">
                                      <p:cBhvr>
                                        <p:cTn id="9" dur="500" fill="hold"/>
                                        <p:tgtEl>
                                          <p:spTgt spid="3"/>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50"/>
                                        <p:tgtEl>
                                          <p:spTgt spid="6"/>
                                        </p:tgtEl>
                                      </p:cBhvr>
                                    </p:animEffect>
                                  </p:childTnLst>
                                </p:cTn>
                              </p:par>
                              <p:par>
                                <p:cTn id="15" presetID="42" presetClass="path" presetSubtype="0" decel="100000" fill="hold" grpId="1" nodeType="withEffect">
                                  <p:stCondLst>
                                    <p:cond delay="0"/>
                                  </p:stCondLst>
                                  <p:childTnLst>
                                    <p:animMotion origin="layout" path="M 1.25E-6 0.03889 L 1.25E-6 1.85185E-6 " pathEditMode="relative" rAng="0" ptsTypes="AA">
                                      <p:cBhvr>
                                        <p:cTn id="16" dur="500" fill="hold"/>
                                        <p:tgtEl>
                                          <p:spTgt spid="6"/>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C3749-1339-DF12-215B-06FE77553692}"/>
              </a:ext>
            </a:extLst>
          </p:cNvPr>
          <p:cNvSpPr>
            <a:spLocks noGrp="1"/>
          </p:cNvSpPr>
          <p:nvPr>
            <p:ph type="title"/>
          </p:nvPr>
        </p:nvSpPr>
        <p:spPr/>
        <p:txBody>
          <a:bodyPr>
            <a:normAutofit/>
          </a:bodyPr>
          <a:lstStyle/>
          <a:p>
            <a:r>
              <a:rPr lang="en-AU" sz="4000" dirty="0">
                <a:effectLst/>
                <a:latin typeface="Calibri Light" panose="020F0302020204030204" pitchFamily="34" charset="0"/>
              </a:rPr>
              <a:t>Principle-based Self-explanations</a:t>
            </a:r>
            <a:endParaRPr lang="en-AU" sz="8000" dirty="0"/>
          </a:p>
        </p:txBody>
      </p:sp>
      <p:sp>
        <p:nvSpPr>
          <p:cNvPr id="5" name="TextBox 4">
            <a:extLst>
              <a:ext uri="{FF2B5EF4-FFF2-40B4-BE49-F238E27FC236}">
                <a16:creationId xmlns:a16="http://schemas.microsoft.com/office/drawing/2014/main" id="{2FB0288B-2206-AEE2-7943-303D42DFB63D}"/>
              </a:ext>
            </a:extLst>
          </p:cNvPr>
          <p:cNvSpPr txBox="1"/>
          <p:nvPr/>
        </p:nvSpPr>
        <p:spPr>
          <a:xfrm>
            <a:off x="1131651" y="1335932"/>
            <a:ext cx="9745494" cy="4985980"/>
          </a:xfrm>
          <a:prstGeom prst="rect">
            <a:avLst/>
          </a:prstGeom>
          <a:noFill/>
        </p:spPr>
        <p:txBody>
          <a:bodyPr wrap="square">
            <a:spAutoFit/>
          </a:bodyPr>
          <a:lstStyle/>
          <a:p>
            <a:pPr marL="285750" indent="-285750" rtl="0" fontAlgn="ctr">
              <a:spcBef>
                <a:spcPts val="0"/>
              </a:spcBef>
              <a:spcAft>
                <a:spcPts val="0"/>
              </a:spcAft>
              <a:buFont typeface="Arial" panose="020B0604020202020204" pitchFamily="34" charset="0"/>
              <a:buChar char="•"/>
            </a:pPr>
            <a:r>
              <a:rPr lang="en-AU" sz="2000" dirty="0">
                <a:effectLst/>
                <a:latin typeface="Calibri" panose="020F0502020204030204" pitchFamily="34" charset="0"/>
              </a:rPr>
              <a:t>avoid asking 'what' questions...focus on asking 'why' questions</a:t>
            </a:r>
            <a:endParaRPr lang="en-AU" sz="12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000" dirty="0">
                <a:effectLst/>
                <a:latin typeface="Calibri" panose="020F0502020204030204" pitchFamily="34" charset="0"/>
              </a:rPr>
              <a:t>Push students to think harder by asking them to explain "why" and "what if" questions. </a:t>
            </a:r>
            <a:endParaRPr lang="en-AU" sz="12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000" dirty="0">
                <a:effectLst/>
                <a:latin typeface="Calibri" panose="020F0502020204030204" pitchFamily="34" charset="0"/>
              </a:rPr>
              <a:t>"What did [x] do as his first step?"</a:t>
            </a:r>
            <a:endParaRPr lang="en-AU" sz="12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000" dirty="0">
                <a:effectLst/>
                <a:latin typeface="Calibri" panose="020F0502020204030204" pitchFamily="34" charset="0"/>
              </a:rPr>
              <a:t>"Would it have been OK to write __________? Why or why not?"</a:t>
            </a:r>
            <a:endParaRPr lang="en-AU" sz="12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000" dirty="0">
                <a:effectLst/>
                <a:latin typeface="Calibri" panose="020F0502020204030204" pitchFamily="34" charset="0"/>
              </a:rPr>
              <a:t>Why did [x] combine ______ and ________?"</a:t>
            </a:r>
            <a:endParaRPr lang="en-AU" sz="12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000" dirty="0">
                <a:effectLst/>
                <a:latin typeface="Calibri" panose="020F0502020204030204" pitchFamily="34" charset="0"/>
              </a:rPr>
              <a:t>"Would [x] have gotten the same answer if they _______ first?"</a:t>
            </a:r>
            <a:endParaRPr lang="en-AU" sz="12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000" dirty="0">
                <a:effectLst/>
                <a:latin typeface="Calibri" panose="020F0502020204030204" pitchFamily="34" charset="0"/>
              </a:rPr>
              <a:t>"Explain why _______ would have been an unreasonable answer?"</a:t>
            </a:r>
            <a:endParaRPr lang="en-AU" sz="12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000" dirty="0">
                <a:effectLst/>
                <a:latin typeface="Calibri" panose="020F0502020204030204" pitchFamily="34" charset="0"/>
              </a:rPr>
              <a:t>"[x] answered this question incorrectly. Explain what they have done wrong. Correct their mistake and find the correct answer. Now try this question." (question should be similar)</a:t>
            </a:r>
            <a:endParaRPr lang="en-AU" sz="12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000" dirty="0">
                <a:effectLst/>
                <a:latin typeface="Calibri" panose="020F0502020204030204" pitchFamily="34" charset="0"/>
              </a:rPr>
              <a:t>"Which parts of the solution will look different, and which will remain the same?"</a:t>
            </a:r>
            <a:endParaRPr lang="en-AU" sz="12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000" dirty="0">
                <a:effectLst/>
                <a:latin typeface="Calibri" panose="020F0502020204030204" pitchFamily="34" charset="0"/>
              </a:rPr>
              <a:t>target common misconceptions and calculator mistakes</a:t>
            </a:r>
            <a:endParaRPr lang="en-AU" sz="12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000" dirty="0">
                <a:effectLst/>
                <a:latin typeface="Calibri" panose="020F0502020204030204" pitchFamily="34" charset="0"/>
              </a:rPr>
              <a:t>"Which of the following best explains why _______ is true?" (all options should be reasonable in the context)</a:t>
            </a:r>
            <a:endParaRPr lang="en-AU" sz="12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000" dirty="0">
                <a:effectLst/>
                <a:latin typeface="Calibri" panose="020F0502020204030204" pitchFamily="34" charset="0"/>
              </a:rPr>
              <a:t>"[x] used a different method and got the same answer. Explain why their method works. Explain which would be preferred for this example? What about this example?"</a:t>
            </a:r>
            <a:endParaRPr lang="en-AU" sz="12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000" dirty="0">
                <a:effectLst/>
                <a:latin typeface="Calibri" panose="020F0502020204030204" pitchFamily="34" charset="0"/>
              </a:rPr>
              <a:t>"What is similar/different about </a:t>
            </a:r>
            <a:r>
              <a:rPr lang="en-AU" sz="1800" dirty="0">
                <a:effectLst/>
                <a:latin typeface="Calibri" panose="020F0502020204030204" pitchFamily="34" charset="0"/>
              </a:rPr>
              <a:t>_________ compared to the example?"</a:t>
            </a:r>
            <a:endParaRPr lang="en-AU" sz="1100" dirty="0">
              <a:effectLst/>
              <a:latin typeface="Calibri" panose="020F0502020204030204" pitchFamily="34" charset="0"/>
            </a:endParaRPr>
          </a:p>
        </p:txBody>
      </p:sp>
      <p:sp>
        <p:nvSpPr>
          <p:cNvPr id="7" name="TextBox 6">
            <a:extLst>
              <a:ext uri="{FF2B5EF4-FFF2-40B4-BE49-F238E27FC236}">
                <a16:creationId xmlns:a16="http://schemas.microsoft.com/office/drawing/2014/main" id="{531A61CE-FA52-2A30-ACE8-CCD7A3D28B6D}"/>
              </a:ext>
            </a:extLst>
          </p:cNvPr>
          <p:cNvSpPr txBox="1"/>
          <p:nvPr/>
        </p:nvSpPr>
        <p:spPr>
          <a:xfrm>
            <a:off x="6097622" y="6488668"/>
            <a:ext cx="6094378" cy="369332"/>
          </a:xfrm>
          <a:prstGeom prst="rect">
            <a:avLst/>
          </a:prstGeom>
          <a:noFill/>
        </p:spPr>
        <p:txBody>
          <a:bodyPr wrap="square">
            <a:spAutoFit/>
          </a:bodyPr>
          <a:lstStyle/>
          <a:p>
            <a:pPr marL="0" marR="0" algn="r">
              <a:spcBef>
                <a:spcPts val="0"/>
              </a:spcBef>
              <a:spcAft>
                <a:spcPts val="0"/>
              </a:spcAft>
            </a:pPr>
            <a:r>
              <a:rPr lang="en-AU" sz="1800" b="1" dirty="0">
                <a:effectLst/>
                <a:latin typeface="Calibri" panose="020F0502020204030204" pitchFamily="34" charset="0"/>
              </a:rPr>
              <a:t>Michael </a:t>
            </a:r>
            <a:r>
              <a:rPr lang="en-AU" sz="1800" b="1" dirty="0" err="1">
                <a:effectLst/>
                <a:latin typeface="Calibri" panose="020F0502020204030204" pitchFamily="34" charset="0"/>
              </a:rPr>
              <a:t>Pershan</a:t>
            </a:r>
            <a:r>
              <a:rPr lang="en-AU" sz="1800" b="1" dirty="0">
                <a:effectLst/>
                <a:latin typeface="Calibri" panose="020F0502020204030204" pitchFamily="34" charset="0"/>
              </a:rPr>
              <a:t> @mpershan - Teaching Math with Examples</a:t>
            </a:r>
            <a:endParaRPr lang="en-AU" sz="1800" dirty="0">
              <a:effectLst/>
              <a:latin typeface="Calibri" panose="020F0502020204030204" pitchFamily="34" charset="0"/>
            </a:endParaRPr>
          </a:p>
        </p:txBody>
      </p:sp>
    </p:spTree>
    <p:extLst>
      <p:ext uri="{BB962C8B-B14F-4D97-AF65-F5344CB8AC3E}">
        <p14:creationId xmlns:p14="http://schemas.microsoft.com/office/powerpoint/2010/main" val="49691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42" presetClass="path" presetSubtype="0" decel="100000" fill="hold" grpId="1" nodeType="withEffect">
                                  <p:stCondLst>
                                    <p:cond delay="0"/>
                                  </p:stCondLst>
                                  <p:childTnLst>
                                    <p:animMotion origin="layout" path="M 1.25E-6 0.03889 L 1.25E-6 1.85185E-6 " pathEditMode="relative" rAng="0" ptsTypes="AA">
                                      <p:cBhvr>
                                        <p:cTn id="9" dur="500" fill="hold"/>
                                        <p:tgtEl>
                                          <p:spTgt spid="5"/>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AFFA7-325B-9B39-D47F-6E0ABDF77973}"/>
              </a:ext>
            </a:extLst>
          </p:cNvPr>
          <p:cNvSpPr>
            <a:spLocks noGrp="1"/>
          </p:cNvSpPr>
          <p:nvPr>
            <p:ph type="title"/>
          </p:nvPr>
        </p:nvSpPr>
        <p:spPr/>
        <p:txBody>
          <a:bodyPr>
            <a:normAutofit/>
          </a:bodyPr>
          <a:lstStyle/>
          <a:p>
            <a:r>
              <a:rPr lang="en-AU" sz="4000" dirty="0">
                <a:effectLst/>
                <a:latin typeface="Calibri Light" panose="020F0302020204030204" pitchFamily="34" charset="0"/>
              </a:rPr>
              <a:t>Questions and Prompts for Mathematical Thinking</a:t>
            </a:r>
            <a:endParaRPr lang="en-AU" sz="8000" dirty="0"/>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2B67B3AA-CD1B-D681-ECCB-FE4EE5234542}"/>
                  </a:ext>
                </a:extLst>
              </p:cNvPr>
              <p:cNvGraphicFramePr>
                <a:graphicFrameLocks noGrp="1"/>
              </p:cNvGraphicFramePr>
              <p:nvPr>
                <p:extLst>
                  <p:ext uri="{D42A27DB-BD31-4B8C-83A1-F6EECF244321}">
                    <p14:modId xmlns:p14="http://schemas.microsoft.com/office/powerpoint/2010/main" val="1439202932"/>
                  </p:ext>
                </p:extLst>
              </p:nvPr>
            </p:nvGraphicFramePr>
            <p:xfrm>
              <a:off x="1119491" y="1486847"/>
              <a:ext cx="10515600" cy="5186487"/>
            </p:xfrm>
            <a:graphic>
              <a:graphicData uri="http://schemas.openxmlformats.org/drawingml/2006/table">
                <a:tbl>
                  <a:tblPr/>
                  <a:tblGrid>
                    <a:gridCol w="4835438">
                      <a:extLst>
                        <a:ext uri="{9D8B030D-6E8A-4147-A177-3AD203B41FA5}">
                          <a16:colId xmlns:a16="http://schemas.microsoft.com/office/drawing/2014/main" val="837104430"/>
                        </a:ext>
                      </a:extLst>
                    </a:gridCol>
                    <a:gridCol w="5680162">
                      <a:extLst>
                        <a:ext uri="{9D8B030D-6E8A-4147-A177-3AD203B41FA5}">
                          <a16:colId xmlns:a16="http://schemas.microsoft.com/office/drawing/2014/main" val="1486156887"/>
                        </a:ext>
                      </a:extLst>
                    </a:gridCol>
                  </a:tblGrid>
                  <a:tr h="5186487">
                    <a:tc>
                      <a:txBody>
                        <a:bodyPr/>
                        <a:lstStyle/>
                        <a:p>
                          <a:pPr marL="0" marR="0" fontAlgn="t">
                            <a:spcBef>
                              <a:spcPts val="0"/>
                            </a:spcBef>
                            <a:spcAft>
                              <a:spcPts val="0"/>
                            </a:spcAft>
                          </a:pPr>
                          <a:r>
                            <a:rPr lang="en-AU" sz="1400" b="1" dirty="0">
                              <a:effectLst/>
                              <a:latin typeface="Calibri" panose="020F0502020204030204" pitchFamily="34" charset="0"/>
                            </a:rPr>
                            <a:t>Exemplifying, Specialising</a:t>
                          </a:r>
                          <a:endParaRPr lang="en-AU" sz="1400" dirty="0">
                            <a:effectLst/>
                            <a:latin typeface="Calibri" panose="020F0502020204030204" pitchFamily="34" charset="0"/>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Give me one or more examples of …</a:t>
                          </a:r>
                          <a:endParaRPr lang="en-AU" sz="1400" dirty="0">
                            <a:effectLst/>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Describe, Demonstrate, Tell, Show, Choose, Draw, Find, Locate, an example of …</a:t>
                          </a:r>
                          <a:endParaRPr lang="en-AU" sz="1400" dirty="0">
                            <a:effectLst/>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Is … an example of …?</a:t>
                          </a:r>
                          <a:endParaRPr lang="en-AU" sz="1400" dirty="0">
                            <a:effectLst/>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What makes … an example?</a:t>
                          </a:r>
                          <a:endParaRPr lang="en-AU" sz="1400" dirty="0">
                            <a:effectLst/>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Find a counter-example of …</a:t>
                          </a:r>
                          <a:endParaRPr lang="en-AU" sz="1400" dirty="0">
                            <a:effectLst/>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Are there any special examples of …?</a:t>
                          </a:r>
                          <a:endParaRPr lang="en-AU" sz="1400" dirty="0">
                            <a:effectLst/>
                          </a:endParaRPr>
                        </a:p>
                        <a:p>
                          <a:pPr marL="0" marR="0" fontAlgn="t">
                            <a:spcBef>
                              <a:spcPts val="0"/>
                            </a:spcBef>
                            <a:spcAft>
                              <a:spcPts val="0"/>
                            </a:spcAft>
                          </a:pPr>
                          <a:r>
                            <a:rPr lang="en-AU" sz="1400" dirty="0">
                              <a:effectLst/>
                              <a:latin typeface="Calibri" panose="020F0502020204030204" pitchFamily="34" charset="0"/>
                            </a:rPr>
                            <a:t> </a:t>
                          </a:r>
                        </a:p>
                        <a:p>
                          <a:pPr marL="0" marR="0" fontAlgn="t">
                            <a:spcBef>
                              <a:spcPts val="0"/>
                            </a:spcBef>
                            <a:spcAft>
                              <a:spcPts val="0"/>
                            </a:spcAft>
                          </a:pPr>
                          <a:r>
                            <a:rPr lang="en-AU" sz="1400" b="1" dirty="0">
                              <a:effectLst/>
                              <a:latin typeface="Calibri" panose="020F0502020204030204" pitchFamily="34" charset="0"/>
                            </a:rPr>
                            <a:t>Completing, Deleting, Correcting</a:t>
                          </a:r>
                          <a:endParaRPr lang="en-AU" sz="1400" dirty="0">
                            <a:effectLst/>
                            <a:latin typeface="Calibri" panose="020F0502020204030204" pitchFamily="34" charset="0"/>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What must be </a:t>
                          </a:r>
                          <a14:m>
                            <m:oMath xmlns:m="http://schemas.openxmlformats.org/officeDocument/2006/math">
                              <m:d>
                                <m:dPr>
                                  <m:begChr m:val="{"/>
                                  <m:endChr m:val="}"/>
                                  <m:ctrlPr>
                                    <a:rPr lang="en-AU" sz="1400" i="1">
                                      <a:effectLst/>
                                      <a:latin typeface="Cambria Math" panose="02040503050406030204" pitchFamily="18" charset="0"/>
                                    </a:rPr>
                                  </m:ctrlPr>
                                </m:dPr>
                                <m:e>
                                  <m:eqArr>
                                    <m:eqArrPr>
                                      <m:ctrlPr>
                                        <a:rPr lang="en-AU" sz="1400" i="1">
                                          <a:effectLst/>
                                          <a:latin typeface="Cambria Math" panose="02040503050406030204" pitchFamily="18" charset="0"/>
                                        </a:rPr>
                                      </m:ctrlPr>
                                    </m:eqArrPr>
                                    <m:e>
                                      <m:r>
                                        <m:rPr>
                                          <m:sty m:val="p"/>
                                        </m:rPr>
                                        <a:rPr lang="en-AU" sz="1400">
                                          <a:effectLst/>
                                          <a:latin typeface="Cambria Math" panose="02040503050406030204" pitchFamily="18" charset="0"/>
                                        </a:rPr>
                                        <m:t>added</m:t>
                                      </m:r>
                                    </m:e>
                                    <m:e>
                                      <m:r>
                                        <m:rPr>
                                          <m:sty m:val="p"/>
                                        </m:rPr>
                                        <a:rPr lang="en-AU" sz="1400">
                                          <a:effectLst/>
                                          <a:latin typeface="Cambria Math" panose="02040503050406030204" pitchFamily="18" charset="0"/>
                                        </a:rPr>
                                        <m:t>removed</m:t>
                                      </m:r>
                                    </m:e>
                                    <m:e>
                                      <m:r>
                                        <m:rPr>
                                          <m:sty m:val="p"/>
                                        </m:rPr>
                                        <a:rPr lang="en-AU" sz="1400">
                                          <a:effectLst/>
                                          <a:latin typeface="Cambria Math" panose="02040503050406030204" pitchFamily="18" charset="0"/>
                                        </a:rPr>
                                        <m:t>altered</m:t>
                                      </m:r>
                                    </m:e>
                                  </m:eqArr>
                                </m:e>
                              </m:d>
                            </m:oMath>
                          </a14:m>
                          <a:r>
                            <a:rPr lang="en-AU" sz="1400" dirty="0">
                              <a:effectLst/>
                              <a:latin typeface="Calibri" panose="020F0502020204030204" pitchFamily="34" charset="0"/>
                            </a:rPr>
                            <a:t> in order to </a:t>
                          </a:r>
                          <a14:m>
                            <m:oMath xmlns:m="http://schemas.openxmlformats.org/officeDocument/2006/math">
                              <m:d>
                                <m:dPr>
                                  <m:begChr m:val="{"/>
                                  <m:endChr m:val="}"/>
                                  <m:ctrlPr>
                                    <a:rPr lang="en-AU" sz="1400" i="1">
                                      <a:effectLst/>
                                      <a:latin typeface="Cambria Math" panose="02040503050406030204" pitchFamily="18" charset="0"/>
                                    </a:rPr>
                                  </m:ctrlPr>
                                </m:dPr>
                                <m:e>
                                  <m:eqArr>
                                    <m:eqArrPr>
                                      <m:ctrlPr>
                                        <a:rPr lang="en-AU" sz="1400" i="1">
                                          <a:effectLst/>
                                          <a:latin typeface="Cambria Math" panose="02040503050406030204" pitchFamily="18" charset="0"/>
                                        </a:rPr>
                                      </m:ctrlPr>
                                    </m:eqArrPr>
                                    <m:e>
                                      <m:r>
                                        <m:rPr>
                                          <m:sty m:val="p"/>
                                        </m:rPr>
                                        <a:rPr lang="en-AU" sz="1400">
                                          <a:effectLst/>
                                          <a:latin typeface="Cambria Math" panose="02040503050406030204" pitchFamily="18" charset="0"/>
                                        </a:rPr>
                                        <m:t>allow</m:t>
                                      </m:r>
                                    </m:e>
                                    <m:e>
                                      <m:r>
                                        <m:rPr>
                                          <m:sty m:val="p"/>
                                        </m:rPr>
                                        <a:rPr lang="en-AU" sz="1400">
                                          <a:effectLst/>
                                          <a:latin typeface="Cambria Math" panose="02040503050406030204" pitchFamily="18" charset="0"/>
                                        </a:rPr>
                                        <m:t>ensure</m:t>
                                      </m:r>
                                    </m:e>
                                    <m:e>
                                      <m:r>
                                        <m:rPr>
                                          <m:sty m:val="p"/>
                                        </m:rPr>
                                        <a:rPr lang="en-AU" sz="1400">
                                          <a:effectLst/>
                                          <a:latin typeface="Cambria Math" panose="02040503050406030204" pitchFamily="18" charset="0"/>
                                        </a:rPr>
                                        <m:t>contradict</m:t>
                                      </m:r>
                                    </m:e>
                                  </m:eqArr>
                                </m:e>
                              </m:d>
                            </m:oMath>
                          </a14:m>
                          <a:r>
                            <a:rPr lang="en-AU" sz="1400" i="1" dirty="0">
                              <a:effectLst/>
                              <a:latin typeface="Calibri" panose="020F0502020204030204" pitchFamily="34" charset="0"/>
                            </a:rPr>
                            <a:t> </a:t>
                          </a:r>
                          <a:r>
                            <a:rPr lang="en-AU" sz="1400" dirty="0">
                              <a:effectLst/>
                              <a:latin typeface="Calibri" panose="020F0502020204030204" pitchFamily="34" charset="0"/>
                            </a:rPr>
                            <a:t>…?</a:t>
                          </a:r>
                          <a:endParaRPr lang="en-AU" sz="1400" dirty="0">
                            <a:effectLst/>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What can be </a:t>
                          </a:r>
                          <a14:m>
                            <m:oMath xmlns:m="http://schemas.openxmlformats.org/officeDocument/2006/math">
                              <m:d>
                                <m:dPr>
                                  <m:begChr m:val="{"/>
                                  <m:endChr m:val="}"/>
                                  <m:ctrlPr>
                                    <a:rPr lang="en-AU" sz="1400" i="1">
                                      <a:effectLst/>
                                      <a:latin typeface="Cambria Math" panose="02040503050406030204" pitchFamily="18" charset="0"/>
                                    </a:rPr>
                                  </m:ctrlPr>
                                </m:dPr>
                                <m:e>
                                  <m:eqArr>
                                    <m:eqArrPr>
                                      <m:ctrlPr>
                                        <a:rPr lang="en-AU" sz="1400" i="1">
                                          <a:effectLst/>
                                          <a:latin typeface="Cambria Math" panose="02040503050406030204" pitchFamily="18" charset="0"/>
                                        </a:rPr>
                                      </m:ctrlPr>
                                    </m:eqArrPr>
                                    <m:e>
                                      <m:r>
                                        <m:rPr>
                                          <m:sty m:val="p"/>
                                        </m:rPr>
                                        <a:rPr lang="en-AU" sz="1400">
                                          <a:effectLst/>
                                          <a:latin typeface="Cambria Math" panose="02040503050406030204" pitchFamily="18" charset="0"/>
                                        </a:rPr>
                                        <m:t>added</m:t>
                                      </m:r>
                                    </m:e>
                                    <m:e>
                                      <m:r>
                                        <m:rPr>
                                          <m:sty m:val="p"/>
                                        </m:rPr>
                                        <a:rPr lang="en-AU" sz="1400">
                                          <a:effectLst/>
                                          <a:latin typeface="Cambria Math" panose="02040503050406030204" pitchFamily="18" charset="0"/>
                                        </a:rPr>
                                        <m:t>removed</m:t>
                                      </m:r>
                                    </m:e>
                                    <m:e>
                                      <m:r>
                                        <m:rPr>
                                          <m:sty m:val="p"/>
                                        </m:rPr>
                                        <a:rPr lang="en-AU" sz="1400">
                                          <a:effectLst/>
                                          <a:latin typeface="Cambria Math" panose="02040503050406030204" pitchFamily="18" charset="0"/>
                                        </a:rPr>
                                        <m:t>altered</m:t>
                                      </m:r>
                                    </m:e>
                                  </m:eqArr>
                                </m:e>
                              </m:d>
                            </m:oMath>
                          </a14:m>
                          <a:r>
                            <a:rPr lang="en-AU" sz="1400" dirty="0">
                              <a:effectLst/>
                              <a:latin typeface="Calibri" panose="020F0502020204030204" pitchFamily="34" charset="0"/>
                            </a:rPr>
                            <a:t> without affecting …?</a:t>
                          </a:r>
                          <a:endParaRPr lang="en-AU" sz="1400" dirty="0">
                            <a:effectLst/>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Tell me what is wrong with …</a:t>
                          </a:r>
                          <a:endParaRPr lang="en-AU" sz="1400" dirty="0">
                            <a:effectLst/>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What needs to be changed so that …?</a:t>
                          </a:r>
                          <a:endParaRPr lang="en-AU" sz="1400" dirty="0">
                            <a:effectLst/>
                          </a:endParaRPr>
                        </a:p>
                        <a:p>
                          <a:pPr marL="342900" marR="0" indent="-342900" fontAlgn="t">
                            <a:spcBef>
                              <a:spcPts val="0"/>
                            </a:spcBef>
                            <a:spcAft>
                              <a:spcPts val="0"/>
                            </a:spcAft>
                            <a:buFont typeface="Arial" panose="020B0604020202020204" pitchFamily="34" charset="0"/>
                            <a:buChar char="•"/>
                          </a:pPr>
                          <a:endParaRPr lang="en-AU" sz="1400" dirty="0">
                            <a:effectLst/>
                            <a:latin typeface="Calibri" panose="020F0502020204030204" pitchFamily="34" charset="0"/>
                          </a:endParaRPr>
                        </a:p>
                        <a:p>
                          <a:pPr marL="0" marR="0" fontAlgn="t">
                            <a:spcBef>
                              <a:spcPts val="0"/>
                            </a:spcBef>
                            <a:spcAft>
                              <a:spcPts val="0"/>
                            </a:spcAft>
                          </a:pPr>
                          <a:r>
                            <a:rPr lang="en-AU" sz="1400" b="1" dirty="0">
                              <a:effectLst/>
                              <a:latin typeface="Calibri" panose="020F0502020204030204" pitchFamily="34" charset="0"/>
                            </a:rPr>
                            <a:t>Comparing, Sorting, Organising</a:t>
                          </a:r>
                          <a:endParaRPr lang="en-AU" sz="1400" dirty="0">
                            <a:effectLst/>
                            <a:latin typeface="Calibri" panose="020F0502020204030204" pitchFamily="34" charset="0"/>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What is the same and different about …?</a:t>
                          </a:r>
                          <a:endParaRPr lang="en-AU" sz="1400" dirty="0">
                            <a:effectLst/>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Sort or organise the following according to …</a:t>
                          </a:r>
                          <a:endParaRPr lang="en-AU" sz="1400" dirty="0">
                            <a:effectLst/>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Is it or is it not …?</a:t>
                          </a:r>
                          <a:endParaRPr lang="en-AU" sz="1400" dirty="0">
                            <a:effectLst/>
                          </a:endParaRPr>
                        </a:p>
                      </a:txBody>
                      <a:tcPr marL="42966" marR="42966" marT="42966" marB="42966">
                        <a:lnL>
                          <a:noFill/>
                        </a:lnL>
                        <a:lnR>
                          <a:noFill/>
                        </a:lnR>
                        <a:lnT>
                          <a:noFill/>
                        </a:lnT>
                        <a:lnB>
                          <a:noFill/>
                        </a:lnB>
                      </a:tcPr>
                    </a:tc>
                    <a:tc>
                      <a:txBody>
                        <a:bodyPr/>
                        <a:lstStyle/>
                        <a:p>
                          <a:pPr marL="0" marR="0" fontAlgn="t">
                            <a:spcBef>
                              <a:spcPts val="0"/>
                            </a:spcBef>
                            <a:spcAft>
                              <a:spcPts val="0"/>
                            </a:spcAft>
                          </a:pPr>
                          <a:r>
                            <a:rPr lang="en-AU" sz="1400" b="1" dirty="0">
                              <a:effectLst/>
                              <a:latin typeface="Calibri" panose="020F0502020204030204" pitchFamily="34" charset="0"/>
                            </a:rPr>
                            <a:t>Changing, Varying, Reversing, Altering</a:t>
                          </a:r>
                          <a:endParaRPr lang="en-AU" sz="1400" dirty="0">
                            <a:effectLst/>
                            <a:latin typeface="Calibri" panose="020F0502020204030204" pitchFamily="34" charset="0"/>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Alter an aspect of something to see effect.</a:t>
                          </a:r>
                          <a:endParaRPr lang="en-AU" sz="1400" dirty="0">
                            <a:effectLst/>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What if …?</a:t>
                          </a:r>
                          <a:endParaRPr lang="en-AU" sz="1400" dirty="0">
                            <a:effectLst/>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If this is the answer to a similar question, what was the question?</a:t>
                          </a:r>
                          <a:endParaRPr lang="en-AU" sz="1400" dirty="0">
                            <a:effectLst/>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Do … in two (or more) ways. What is quickest, easiest, …?</a:t>
                          </a:r>
                          <a:endParaRPr lang="en-AU" sz="1400" dirty="0">
                            <a:effectLst/>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Change … in response to imposed constraints.</a:t>
                          </a:r>
                          <a:endParaRPr lang="en-AU" sz="1400" dirty="0">
                            <a:effectLst/>
                          </a:endParaRPr>
                        </a:p>
                        <a:p>
                          <a:pPr marL="0" marR="0" fontAlgn="t">
                            <a:spcBef>
                              <a:spcPts val="0"/>
                            </a:spcBef>
                            <a:spcAft>
                              <a:spcPts val="0"/>
                            </a:spcAft>
                          </a:pPr>
                          <a:r>
                            <a:rPr lang="en-AU" sz="1400" dirty="0">
                              <a:effectLst/>
                              <a:latin typeface="Calibri" panose="020F0502020204030204" pitchFamily="34" charset="0"/>
                            </a:rPr>
                            <a:t> </a:t>
                          </a:r>
                        </a:p>
                        <a:p>
                          <a:pPr marL="0" marR="0" fontAlgn="t">
                            <a:spcBef>
                              <a:spcPts val="0"/>
                            </a:spcBef>
                            <a:spcAft>
                              <a:spcPts val="0"/>
                            </a:spcAft>
                          </a:pPr>
                          <a:r>
                            <a:rPr lang="en-AU" sz="1400" b="1" dirty="0">
                              <a:effectLst/>
                              <a:latin typeface="Calibri" panose="020F0502020204030204" pitchFamily="34" charset="0"/>
                            </a:rPr>
                            <a:t>Generalising, Conjecturing</a:t>
                          </a:r>
                          <a:endParaRPr lang="en-AU" sz="14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Of what is this a special case?</a:t>
                          </a:r>
                          <a:endParaRPr lang="en-AU" sz="1400" dirty="0">
                            <a:effectLst/>
                          </a:endParaRPr>
                        </a:p>
                        <a:p>
                          <a:pPr marL="285750" indent="-28575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What happens in general?</a:t>
                          </a:r>
                          <a:endParaRPr lang="en-AU" sz="1400" dirty="0">
                            <a:effectLst/>
                          </a:endParaRPr>
                        </a:p>
                        <a:p>
                          <a:pPr marL="285750" indent="-28575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Is it always, sometimes, never …?</a:t>
                          </a:r>
                          <a:endParaRPr lang="en-AU" sz="1400" dirty="0">
                            <a:effectLst/>
                          </a:endParaRPr>
                        </a:p>
                        <a:p>
                          <a:pPr marL="285750" indent="-28575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Describe all possible … as succinctly as you can.</a:t>
                          </a:r>
                          <a:endParaRPr lang="en-AU" sz="1400" dirty="0">
                            <a:effectLst/>
                          </a:endParaRPr>
                        </a:p>
                        <a:p>
                          <a:pPr marL="285750" indent="-28575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What can change and what has to stay the same so that … is still true?</a:t>
                          </a:r>
                          <a:endParaRPr lang="en-AU" sz="1400" dirty="0">
                            <a:effectLst/>
                          </a:endParaRPr>
                        </a:p>
                        <a:p>
                          <a:pPr marL="0" marR="0" fontAlgn="t">
                            <a:spcBef>
                              <a:spcPts val="0"/>
                            </a:spcBef>
                            <a:spcAft>
                              <a:spcPts val="0"/>
                            </a:spcAft>
                          </a:pPr>
                          <a:r>
                            <a:rPr lang="en-AU" sz="1400" dirty="0">
                              <a:effectLst/>
                              <a:latin typeface="Calibri" panose="020F0502020204030204" pitchFamily="34" charset="0"/>
                            </a:rPr>
                            <a:t> </a:t>
                          </a:r>
                        </a:p>
                        <a:p>
                          <a:pPr marL="0" marR="0" fontAlgn="t">
                            <a:spcBef>
                              <a:spcPts val="0"/>
                            </a:spcBef>
                            <a:spcAft>
                              <a:spcPts val="0"/>
                            </a:spcAft>
                          </a:pPr>
                          <a:r>
                            <a:rPr lang="en-AU" sz="1400" b="1" dirty="0">
                              <a:effectLst/>
                              <a:latin typeface="Calibri" panose="020F0502020204030204" pitchFamily="34" charset="0"/>
                            </a:rPr>
                            <a:t>Explaining, Justifying, Verifying, Convincing, Refuting</a:t>
                          </a:r>
                          <a:endParaRPr lang="en-AU" sz="1400" dirty="0">
                            <a:effectLst/>
                            <a:latin typeface="Calibri" panose="020F0502020204030204" pitchFamily="34" charset="0"/>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Explain why …</a:t>
                          </a:r>
                          <a:endParaRPr lang="en-AU" sz="1400" dirty="0">
                            <a:effectLst/>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Give a reason … (using or not using …)</a:t>
                          </a:r>
                          <a:endParaRPr lang="en-AU" sz="1400" dirty="0">
                            <a:effectLst/>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How can we be sure that …?</a:t>
                          </a:r>
                          <a:endParaRPr lang="en-AU" sz="1400" dirty="0">
                            <a:effectLst/>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Tell me what is wrong with …</a:t>
                          </a:r>
                          <a:endParaRPr lang="en-AU" sz="1400" dirty="0">
                            <a:effectLst/>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Is it ever false that … (always true that …?)</a:t>
                          </a:r>
                          <a:endParaRPr lang="en-AU" sz="1400" dirty="0">
                            <a:effectLst/>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How is … used in …? Explain role or use of …</a:t>
                          </a:r>
                          <a:endParaRPr lang="en-AU" sz="1400" dirty="0">
                            <a:effectLst/>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Convince me that …</a:t>
                          </a:r>
                          <a:endParaRPr lang="en-AU" sz="1400" dirty="0">
                            <a:effectLst/>
                          </a:endParaRPr>
                        </a:p>
                      </a:txBody>
                      <a:tcPr marL="42966" marR="42966" marT="42966" marB="42966">
                        <a:lnL>
                          <a:noFill/>
                        </a:lnL>
                        <a:lnR>
                          <a:noFill/>
                        </a:lnR>
                        <a:lnT>
                          <a:noFill/>
                        </a:lnT>
                        <a:lnB>
                          <a:noFill/>
                        </a:lnB>
                      </a:tcPr>
                    </a:tc>
                    <a:extLst>
                      <a:ext uri="{0D108BD9-81ED-4DB2-BD59-A6C34878D82A}">
                        <a16:rowId xmlns:a16="http://schemas.microsoft.com/office/drawing/2014/main" val="479345997"/>
                      </a:ext>
                    </a:extLst>
                  </a:tr>
                </a:tbl>
              </a:graphicData>
            </a:graphic>
          </p:graphicFrame>
        </mc:Choice>
        <mc:Fallback xmlns="">
          <p:graphicFrame>
            <p:nvGraphicFramePr>
              <p:cNvPr id="4" name="Table 3">
                <a:extLst>
                  <a:ext uri="{FF2B5EF4-FFF2-40B4-BE49-F238E27FC236}">
                    <a16:creationId xmlns:a16="http://schemas.microsoft.com/office/drawing/2014/main" id="{2B67B3AA-CD1B-D681-ECCB-FE4EE5234542}"/>
                  </a:ext>
                </a:extLst>
              </p:cNvPr>
              <p:cNvGraphicFramePr>
                <a:graphicFrameLocks noGrp="1"/>
              </p:cNvGraphicFramePr>
              <p:nvPr>
                <p:extLst>
                  <p:ext uri="{D42A27DB-BD31-4B8C-83A1-F6EECF244321}">
                    <p14:modId xmlns:p14="http://schemas.microsoft.com/office/powerpoint/2010/main" val="1439202932"/>
                  </p:ext>
                </p:extLst>
              </p:nvPr>
            </p:nvGraphicFramePr>
            <p:xfrm>
              <a:off x="1119491" y="1486847"/>
              <a:ext cx="10515600" cy="5186487"/>
            </p:xfrm>
            <a:graphic>
              <a:graphicData uri="http://schemas.openxmlformats.org/drawingml/2006/table">
                <a:tbl>
                  <a:tblPr/>
                  <a:tblGrid>
                    <a:gridCol w="4835438">
                      <a:extLst>
                        <a:ext uri="{9D8B030D-6E8A-4147-A177-3AD203B41FA5}">
                          <a16:colId xmlns:a16="http://schemas.microsoft.com/office/drawing/2014/main" val="837104430"/>
                        </a:ext>
                      </a:extLst>
                    </a:gridCol>
                    <a:gridCol w="5680162">
                      <a:extLst>
                        <a:ext uri="{9D8B030D-6E8A-4147-A177-3AD203B41FA5}">
                          <a16:colId xmlns:a16="http://schemas.microsoft.com/office/drawing/2014/main" val="1486156887"/>
                        </a:ext>
                      </a:extLst>
                    </a:gridCol>
                  </a:tblGrid>
                  <a:tr h="5186487">
                    <a:tc>
                      <a:txBody>
                        <a:bodyPr/>
                        <a:lstStyle/>
                        <a:p>
                          <a:endParaRPr lang="en-US"/>
                        </a:p>
                      </a:txBody>
                      <a:tcPr marL="42966" marR="42966" marT="42966" marB="42966">
                        <a:lnL>
                          <a:noFill/>
                        </a:lnL>
                        <a:lnR>
                          <a:noFill/>
                        </a:lnR>
                        <a:lnT>
                          <a:noFill/>
                        </a:lnT>
                        <a:lnB>
                          <a:noFill/>
                        </a:lnB>
                        <a:blipFill>
                          <a:blip r:embed="rId2"/>
                          <a:stretch>
                            <a:fillRect t="-117" r="-117380"/>
                          </a:stretch>
                        </a:blipFill>
                      </a:tcPr>
                    </a:tc>
                    <a:tc>
                      <a:txBody>
                        <a:bodyPr/>
                        <a:lstStyle/>
                        <a:p>
                          <a:pPr marL="0" marR="0" fontAlgn="t">
                            <a:spcBef>
                              <a:spcPts val="0"/>
                            </a:spcBef>
                            <a:spcAft>
                              <a:spcPts val="0"/>
                            </a:spcAft>
                          </a:pPr>
                          <a:r>
                            <a:rPr lang="en-AU" sz="1400" b="1" dirty="0">
                              <a:effectLst/>
                              <a:latin typeface="Calibri" panose="020F0502020204030204" pitchFamily="34" charset="0"/>
                            </a:rPr>
                            <a:t>Changing, Varying, Reversing, Altering</a:t>
                          </a:r>
                          <a:endParaRPr lang="en-AU" sz="1400" dirty="0">
                            <a:effectLst/>
                            <a:latin typeface="Calibri" panose="020F0502020204030204" pitchFamily="34" charset="0"/>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Alter an aspect of something to see effect.</a:t>
                          </a:r>
                          <a:endParaRPr lang="en-AU" sz="1400" dirty="0">
                            <a:effectLst/>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What if …?</a:t>
                          </a:r>
                          <a:endParaRPr lang="en-AU" sz="1400" dirty="0">
                            <a:effectLst/>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If this is the answer to a similar question, what was the question?</a:t>
                          </a:r>
                          <a:endParaRPr lang="en-AU" sz="1400" dirty="0">
                            <a:effectLst/>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Do … in two (or more) ways. What is quickest, easiest, …?</a:t>
                          </a:r>
                          <a:endParaRPr lang="en-AU" sz="1400" dirty="0">
                            <a:effectLst/>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Change … in response to imposed constraints.</a:t>
                          </a:r>
                          <a:endParaRPr lang="en-AU" sz="1400" dirty="0">
                            <a:effectLst/>
                          </a:endParaRPr>
                        </a:p>
                        <a:p>
                          <a:pPr marL="0" marR="0" fontAlgn="t">
                            <a:spcBef>
                              <a:spcPts val="0"/>
                            </a:spcBef>
                            <a:spcAft>
                              <a:spcPts val="0"/>
                            </a:spcAft>
                          </a:pPr>
                          <a:r>
                            <a:rPr lang="en-AU" sz="1400" dirty="0">
                              <a:effectLst/>
                              <a:latin typeface="Calibri" panose="020F0502020204030204" pitchFamily="34" charset="0"/>
                            </a:rPr>
                            <a:t> </a:t>
                          </a:r>
                        </a:p>
                        <a:p>
                          <a:pPr marL="0" marR="0" fontAlgn="t">
                            <a:spcBef>
                              <a:spcPts val="0"/>
                            </a:spcBef>
                            <a:spcAft>
                              <a:spcPts val="0"/>
                            </a:spcAft>
                          </a:pPr>
                          <a:r>
                            <a:rPr lang="en-AU" sz="1400" b="1" dirty="0">
                              <a:effectLst/>
                              <a:latin typeface="Calibri" panose="020F0502020204030204" pitchFamily="34" charset="0"/>
                            </a:rPr>
                            <a:t>Generalising, Conjecturing</a:t>
                          </a:r>
                          <a:endParaRPr lang="en-AU" sz="14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Of what is this a special case?</a:t>
                          </a:r>
                          <a:endParaRPr lang="en-AU" sz="1400" dirty="0">
                            <a:effectLst/>
                          </a:endParaRPr>
                        </a:p>
                        <a:p>
                          <a:pPr marL="285750" indent="-28575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What happens in general?</a:t>
                          </a:r>
                          <a:endParaRPr lang="en-AU" sz="1400" dirty="0">
                            <a:effectLst/>
                          </a:endParaRPr>
                        </a:p>
                        <a:p>
                          <a:pPr marL="285750" indent="-28575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Is it always, sometimes, never …?</a:t>
                          </a:r>
                          <a:endParaRPr lang="en-AU" sz="1400" dirty="0">
                            <a:effectLst/>
                          </a:endParaRPr>
                        </a:p>
                        <a:p>
                          <a:pPr marL="285750" indent="-28575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Describe all possible … as succinctly as you can.</a:t>
                          </a:r>
                          <a:endParaRPr lang="en-AU" sz="1400" dirty="0">
                            <a:effectLst/>
                          </a:endParaRPr>
                        </a:p>
                        <a:p>
                          <a:pPr marL="285750" indent="-28575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What can change and what has to stay the same so that … is still true?</a:t>
                          </a:r>
                          <a:endParaRPr lang="en-AU" sz="1400" dirty="0">
                            <a:effectLst/>
                          </a:endParaRPr>
                        </a:p>
                        <a:p>
                          <a:pPr marL="0" marR="0" fontAlgn="t">
                            <a:spcBef>
                              <a:spcPts val="0"/>
                            </a:spcBef>
                            <a:spcAft>
                              <a:spcPts val="0"/>
                            </a:spcAft>
                          </a:pPr>
                          <a:r>
                            <a:rPr lang="en-AU" sz="1400" dirty="0">
                              <a:effectLst/>
                              <a:latin typeface="Calibri" panose="020F0502020204030204" pitchFamily="34" charset="0"/>
                            </a:rPr>
                            <a:t> </a:t>
                          </a:r>
                        </a:p>
                        <a:p>
                          <a:pPr marL="0" marR="0" fontAlgn="t">
                            <a:spcBef>
                              <a:spcPts val="0"/>
                            </a:spcBef>
                            <a:spcAft>
                              <a:spcPts val="0"/>
                            </a:spcAft>
                          </a:pPr>
                          <a:r>
                            <a:rPr lang="en-AU" sz="1400" b="1" dirty="0">
                              <a:effectLst/>
                              <a:latin typeface="Calibri" panose="020F0502020204030204" pitchFamily="34" charset="0"/>
                            </a:rPr>
                            <a:t>Explaining, Justifying, Verifying, Convincing, Refuting</a:t>
                          </a:r>
                          <a:endParaRPr lang="en-AU" sz="1400" dirty="0">
                            <a:effectLst/>
                            <a:latin typeface="Calibri" panose="020F0502020204030204" pitchFamily="34" charset="0"/>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Explain why …</a:t>
                          </a:r>
                          <a:endParaRPr lang="en-AU" sz="1400" dirty="0">
                            <a:effectLst/>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Give a reason … (using or not using …)</a:t>
                          </a:r>
                          <a:endParaRPr lang="en-AU" sz="1400" dirty="0">
                            <a:effectLst/>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How can we be sure that …?</a:t>
                          </a:r>
                          <a:endParaRPr lang="en-AU" sz="1400" dirty="0">
                            <a:effectLst/>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Tell me what is wrong with …</a:t>
                          </a:r>
                          <a:endParaRPr lang="en-AU" sz="1400" dirty="0">
                            <a:effectLst/>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Is it ever false that … (always true that …?)</a:t>
                          </a:r>
                          <a:endParaRPr lang="en-AU" sz="1400" dirty="0">
                            <a:effectLst/>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How is … used in …? Explain role or use of …</a:t>
                          </a:r>
                          <a:endParaRPr lang="en-AU" sz="1400" dirty="0">
                            <a:effectLst/>
                          </a:endParaRPr>
                        </a:p>
                        <a:p>
                          <a:pPr marL="342900" indent="-342900" rtl="0" fontAlgn="ctr">
                            <a:spcBef>
                              <a:spcPts val="0"/>
                            </a:spcBef>
                            <a:spcAft>
                              <a:spcPts val="0"/>
                            </a:spcAft>
                            <a:buFont typeface="Arial" panose="020B0604020202020204" pitchFamily="34" charset="0"/>
                            <a:buChar char="•"/>
                          </a:pPr>
                          <a:r>
                            <a:rPr lang="en-AU" sz="1400" dirty="0">
                              <a:effectLst/>
                              <a:latin typeface="Calibri" panose="020F0502020204030204" pitchFamily="34" charset="0"/>
                            </a:rPr>
                            <a:t>Convince me that …</a:t>
                          </a:r>
                          <a:endParaRPr lang="en-AU" sz="1400" dirty="0">
                            <a:effectLst/>
                          </a:endParaRPr>
                        </a:p>
                      </a:txBody>
                      <a:tcPr marL="42966" marR="42966" marT="42966" marB="42966">
                        <a:lnL>
                          <a:noFill/>
                        </a:lnL>
                        <a:lnR>
                          <a:noFill/>
                        </a:lnR>
                        <a:lnT>
                          <a:noFill/>
                        </a:lnT>
                        <a:lnB>
                          <a:noFill/>
                        </a:lnB>
                      </a:tcPr>
                    </a:tc>
                    <a:extLst>
                      <a:ext uri="{0D108BD9-81ED-4DB2-BD59-A6C34878D82A}">
                        <a16:rowId xmlns:a16="http://schemas.microsoft.com/office/drawing/2014/main" val="479345997"/>
                      </a:ext>
                    </a:extLst>
                  </a:tr>
                </a:tbl>
              </a:graphicData>
            </a:graphic>
          </p:graphicFrame>
        </mc:Fallback>
      </mc:AlternateContent>
      <p:sp>
        <p:nvSpPr>
          <p:cNvPr id="8" name="TextBox 7">
            <a:extLst>
              <a:ext uri="{FF2B5EF4-FFF2-40B4-BE49-F238E27FC236}">
                <a16:creationId xmlns:a16="http://schemas.microsoft.com/office/drawing/2014/main" id="{F5D56BCC-9CC0-C656-A6C8-E4783E5356D2}"/>
              </a:ext>
            </a:extLst>
          </p:cNvPr>
          <p:cNvSpPr txBox="1"/>
          <p:nvPr/>
        </p:nvSpPr>
        <p:spPr>
          <a:xfrm>
            <a:off x="5093242" y="6488668"/>
            <a:ext cx="7098758" cy="369332"/>
          </a:xfrm>
          <a:prstGeom prst="rect">
            <a:avLst/>
          </a:prstGeom>
          <a:noFill/>
        </p:spPr>
        <p:txBody>
          <a:bodyPr wrap="square">
            <a:spAutoFit/>
          </a:bodyPr>
          <a:lstStyle/>
          <a:p>
            <a:pPr marL="0" marR="0" algn="r">
              <a:spcBef>
                <a:spcPts val="0"/>
              </a:spcBef>
              <a:spcAft>
                <a:spcPts val="0"/>
              </a:spcAft>
            </a:pPr>
            <a:r>
              <a:rPr lang="en-AU" b="1" dirty="0"/>
              <a:t>Watson &amp; Mason - Questions and Prompts for Mathematical Thinking</a:t>
            </a:r>
          </a:p>
        </p:txBody>
      </p:sp>
    </p:spTree>
    <p:extLst>
      <p:ext uri="{BB962C8B-B14F-4D97-AF65-F5344CB8AC3E}">
        <p14:creationId xmlns:p14="http://schemas.microsoft.com/office/powerpoint/2010/main" val="153749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42" presetClass="path" presetSubtype="0" decel="100000" fill="hold" nodeType="withEffect">
                                  <p:stCondLst>
                                    <p:cond delay="0"/>
                                  </p:stCondLst>
                                  <p:childTnLst>
                                    <p:animMotion origin="layout" path="M 1.25E-6 0.03889 L 1.25E-6 1.85185E-6 " pathEditMode="relative" rAng="0" ptsTypes="AA">
                                      <p:cBhvr>
                                        <p:cTn id="9" dur="500" fill="hold"/>
                                        <p:tgtEl>
                                          <p:spTgt spid="4"/>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8F48C-C80F-9157-4E99-AAE8295FD0D6}"/>
              </a:ext>
            </a:extLst>
          </p:cNvPr>
          <p:cNvSpPr>
            <a:spLocks noGrp="1"/>
          </p:cNvSpPr>
          <p:nvPr>
            <p:ph type="title"/>
          </p:nvPr>
        </p:nvSpPr>
        <p:spPr/>
        <p:txBody>
          <a:bodyPr>
            <a:normAutofit/>
          </a:bodyPr>
          <a:lstStyle/>
          <a:p>
            <a:r>
              <a:rPr lang="en-AU" sz="4000">
                <a:effectLst/>
                <a:latin typeface="Calibri Light" panose="020F0302020204030204" pitchFamily="34" charset="0"/>
              </a:rPr>
              <a:t>Interrogative elaboration</a:t>
            </a:r>
            <a:endParaRPr lang="en-AU" sz="8000" dirty="0"/>
          </a:p>
        </p:txBody>
      </p:sp>
      <p:sp>
        <p:nvSpPr>
          <p:cNvPr id="5" name="TextBox 4">
            <a:extLst>
              <a:ext uri="{FF2B5EF4-FFF2-40B4-BE49-F238E27FC236}">
                <a16:creationId xmlns:a16="http://schemas.microsoft.com/office/drawing/2014/main" id="{D80E7827-2F68-F027-04F5-AF2B0DE55C2B}"/>
              </a:ext>
            </a:extLst>
          </p:cNvPr>
          <p:cNvSpPr txBox="1"/>
          <p:nvPr/>
        </p:nvSpPr>
        <p:spPr>
          <a:xfrm>
            <a:off x="916019" y="2459504"/>
            <a:ext cx="4580108" cy="1938992"/>
          </a:xfrm>
          <a:prstGeom prst="rect">
            <a:avLst/>
          </a:prstGeom>
          <a:noFill/>
        </p:spPr>
        <p:txBody>
          <a:bodyPr wrap="square">
            <a:spAutoFit/>
          </a:bodyPr>
          <a:lstStyle/>
          <a:p>
            <a:pPr marL="285750" indent="-285750" rtl="0" fontAlgn="ctr">
              <a:spcBef>
                <a:spcPts val="0"/>
              </a:spcBef>
              <a:spcAft>
                <a:spcPts val="0"/>
              </a:spcAft>
              <a:buFont typeface="Arial" panose="020B0604020202020204" pitchFamily="34" charset="0"/>
              <a:buChar char="•"/>
            </a:pPr>
            <a:r>
              <a:rPr lang="en-AU" sz="2000" dirty="0">
                <a:effectLst/>
                <a:latin typeface="Calibri" panose="020F0502020204030204" pitchFamily="34" charset="0"/>
              </a:rPr>
              <a:t>a way to interrogate more about what a student knows and thinks</a:t>
            </a:r>
            <a:endParaRPr lang="en-AU" sz="12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000" dirty="0">
                <a:effectLst/>
                <a:latin typeface="Calibri" panose="020F0502020204030204" pitchFamily="34" charset="0"/>
              </a:rPr>
              <a:t>needs to be asked enough with both correct and incorrect answers that students do not assume their answer is always wrong when you ask 'why?'</a:t>
            </a:r>
            <a:endParaRPr lang="en-AU" sz="1200" dirty="0">
              <a:effectLst/>
              <a:latin typeface="Calibri" panose="020F0502020204030204" pitchFamily="34" charset="0"/>
            </a:endParaRPr>
          </a:p>
        </p:txBody>
      </p:sp>
      <p:sp>
        <p:nvSpPr>
          <p:cNvPr id="4" name="TextBox 3">
            <a:extLst>
              <a:ext uri="{FF2B5EF4-FFF2-40B4-BE49-F238E27FC236}">
                <a16:creationId xmlns:a16="http://schemas.microsoft.com/office/drawing/2014/main" id="{01F0AE38-8D99-005A-2E16-EBB000D2E49F}"/>
              </a:ext>
            </a:extLst>
          </p:cNvPr>
          <p:cNvSpPr txBox="1"/>
          <p:nvPr/>
        </p:nvSpPr>
        <p:spPr>
          <a:xfrm>
            <a:off x="916020" y="2059394"/>
            <a:ext cx="8908915" cy="400110"/>
          </a:xfrm>
          <a:prstGeom prst="rect">
            <a:avLst/>
          </a:prstGeom>
          <a:noFill/>
        </p:spPr>
        <p:txBody>
          <a:bodyPr wrap="square">
            <a:spAutoFit/>
          </a:bodyPr>
          <a:lstStyle/>
          <a:p>
            <a:pPr marL="0" marR="0" rtl="0">
              <a:spcBef>
                <a:spcPts val="0"/>
              </a:spcBef>
              <a:spcAft>
                <a:spcPts val="0"/>
              </a:spcAft>
            </a:pPr>
            <a:r>
              <a:rPr lang="en-AU" sz="2000" b="1" dirty="0">
                <a:effectLst/>
                <a:latin typeface="Calibri" panose="020F0502020204030204" pitchFamily="34" charset="0"/>
              </a:rPr>
              <a:t>Asking 'Why?' / 'Why do you think that?' / 'Why do you think that's the answer?"</a:t>
            </a:r>
            <a:endParaRPr lang="en-AU" sz="2000" dirty="0">
              <a:effectLst/>
              <a:latin typeface="Calibri" panose="020F0502020204030204" pitchFamily="34" charset="0"/>
            </a:endParaRPr>
          </a:p>
        </p:txBody>
      </p:sp>
      <p:sp>
        <p:nvSpPr>
          <p:cNvPr id="6" name="TextBox 5">
            <a:extLst>
              <a:ext uri="{FF2B5EF4-FFF2-40B4-BE49-F238E27FC236}">
                <a16:creationId xmlns:a16="http://schemas.microsoft.com/office/drawing/2014/main" id="{8C220C4C-27CB-88A2-F390-9C81EFA1932C}"/>
              </a:ext>
            </a:extLst>
          </p:cNvPr>
          <p:cNvSpPr txBox="1"/>
          <p:nvPr/>
        </p:nvSpPr>
        <p:spPr>
          <a:xfrm>
            <a:off x="6048170" y="2459504"/>
            <a:ext cx="4580108" cy="2862322"/>
          </a:xfrm>
          <a:prstGeom prst="rect">
            <a:avLst/>
          </a:prstGeom>
          <a:noFill/>
        </p:spPr>
        <p:txBody>
          <a:bodyPr wrap="square">
            <a:spAutoFit/>
          </a:bodyPr>
          <a:lstStyle/>
          <a:p>
            <a:pPr marL="285750" indent="-285750" rtl="0" fontAlgn="ctr">
              <a:spcBef>
                <a:spcPts val="0"/>
              </a:spcBef>
              <a:spcAft>
                <a:spcPts val="0"/>
              </a:spcAft>
              <a:buFont typeface="Arial" panose="020B0604020202020204" pitchFamily="34" charset="0"/>
              <a:buChar char="•"/>
            </a:pPr>
            <a:r>
              <a:rPr lang="en-AU" sz="2000" dirty="0">
                <a:effectLst/>
                <a:latin typeface="Calibri" panose="020F0502020204030204" pitchFamily="34" charset="0"/>
              </a:rPr>
              <a:t>can ease their minds by telling them their answer is correct/incorrect or what the correct answer is and then ask 'why is this correct?' or 'why is this incorrect?'</a:t>
            </a:r>
            <a:endParaRPr lang="en-AU" sz="12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000" dirty="0">
                <a:effectLst/>
                <a:latin typeface="Calibri" panose="020F0502020204030204" pitchFamily="34" charset="0"/>
              </a:rPr>
              <a:t>consider the timing, asking why can break the flow which makes it hard to pick back up (good if a student is doing well, not good if a student is struggling)</a:t>
            </a:r>
          </a:p>
        </p:txBody>
      </p:sp>
    </p:spTree>
    <p:extLst>
      <p:ext uri="{BB962C8B-B14F-4D97-AF65-F5344CB8AC3E}">
        <p14:creationId xmlns:p14="http://schemas.microsoft.com/office/powerpoint/2010/main" val="52974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42" presetClass="path" presetSubtype="0" decel="100000" fill="hold" grpId="1" nodeType="withEffect">
                                  <p:stCondLst>
                                    <p:cond delay="0"/>
                                  </p:stCondLst>
                                  <p:childTnLst>
                                    <p:animMotion origin="layout" path="M -6.25E-7 0.03889 L -6.25E-7 0 " pathEditMode="relative" rAng="0" ptsTypes="AA">
                                      <p:cBhvr>
                                        <p:cTn id="9" dur="500" fill="hold"/>
                                        <p:tgtEl>
                                          <p:spTgt spid="5"/>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50"/>
                                        <p:tgtEl>
                                          <p:spTgt spid="6"/>
                                        </p:tgtEl>
                                      </p:cBhvr>
                                    </p:animEffect>
                                  </p:childTnLst>
                                </p:cTn>
                              </p:par>
                              <p:par>
                                <p:cTn id="15" presetID="42" presetClass="path" presetSubtype="0" decel="100000" fill="hold" grpId="1" nodeType="withEffect">
                                  <p:stCondLst>
                                    <p:cond delay="0"/>
                                  </p:stCondLst>
                                  <p:childTnLst>
                                    <p:animMotion origin="layout" path="M -4.16667E-6 0.03889 L -4.16667E-6 3.7037E-7 " pathEditMode="relative" rAng="0" ptsTypes="AA">
                                      <p:cBhvr>
                                        <p:cTn id="16" dur="500" fill="hold"/>
                                        <p:tgtEl>
                                          <p:spTgt spid="6"/>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8F48C-C80F-9157-4E99-AAE8295FD0D6}"/>
              </a:ext>
            </a:extLst>
          </p:cNvPr>
          <p:cNvSpPr>
            <a:spLocks noGrp="1"/>
          </p:cNvSpPr>
          <p:nvPr>
            <p:ph type="title"/>
          </p:nvPr>
        </p:nvSpPr>
        <p:spPr/>
        <p:txBody>
          <a:bodyPr>
            <a:normAutofit/>
          </a:bodyPr>
          <a:lstStyle/>
          <a:p>
            <a:r>
              <a:rPr lang="en-AU" sz="4000" dirty="0">
                <a:effectLst/>
                <a:latin typeface="Calibri Light" panose="020F0302020204030204" pitchFamily="34" charset="0"/>
              </a:rPr>
              <a:t>Interrogative elaboration</a:t>
            </a:r>
            <a:endParaRPr lang="en-AU" sz="8000" dirty="0"/>
          </a:p>
        </p:txBody>
      </p:sp>
      <p:sp>
        <p:nvSpPr>
          <p:cNvPr id="4" name="TextBox 3">
            <a:extLst>
              <a:ext uri="{FF2B5EF4-FFF2-40B4-BE49-F238E27FC236}">
                <a16:creationId xmlns:a16="http://schemas.microsoft.com/office/drawing/2014/main" id="{8943FF79-1011-6AAF-D66D-60EF057A023E}"/>
              </a:ext>
            </a:extLst>
          </p:cNvPr>
          <p:cNvSpPr txBox="1"/>
          <p:nvPr/>
        </p:nvSpPr>
        <p:spPr>
          <a:xfrm>
            <a:off x="1177047" y="1780162"/>
            <a:ext cx="4669276" cy="3170099"/>
          </a:xfrm>
          <a:prstGeom prst="rect">
            <a:avLst/>
          </a:prstGeom>
          <a:noFill/>
        </p:spPr>
        <p:txBody>
          <a:bodyPr wrap="square">
            <a:spAutoFit/>
          </a:bodyPr>
          <a:lstStyle/>
          <a:p>
            <a:pPr marL="0" marR="0">
              <a:spcBef>
                <a:spcPts val="0"/>
              </a:spcBef>
              <a:spcAft>
                <a:spcPts val="0"/>
              </a:spcAft>
            </a:pPr>
            <a:r>
              <a:rPr lang="en-AU" sz="2000" b="1" dirty="0">
                <a:effectLst/>
                <a:latin typeface="Calibri" panose="020F0502020204030204" pitchFamily="34" charset="0"/>
              </a:rPr>
              <a:t>If a student is struggling with a question</a:t>
            </a:r>
            <a:endParaRPr lang="en-AU" sz="2000" dirty="0">
              <a:effectLst/>
              <a:latin typeface="Calibri" panose="020F0502020204030204" pitchFamily="34" charset="0"/>
            </a:endParaRPr>
          </a:p>
          <a:p>
            <a:pPr marL="0" marR="0">
              <a:spcBef>
                <a:spcPts val="0"/>
              </a:spcBef>
              <a:spcAft>
                <a:spcPts val="0"/>
              </a:spcAft>
            </a:pPr>
            <a:r>
              <a:rPr lang="en-AU" sz="2000" dirty="0">
                <a:effectLst/>
                <a:latin typeface="Calibri" panose="020F0502020204030204" pitchFamily="34" charset="0"/>
              </a:rPr>
              <a:t>What can you tell me about this question?</a:t>
            </a:r>
          </a:p>
          <a:p>
            <a:pPr marL="0" marR="0">
              <a:spcBef>
                <a:spcPts val="0"/>
              </a:spcBef>
              <a:spcAft>
                <a:spcPts val="0"/>
              </a:spcAft>
            </a:pPr>
            <a:endParaRPr lang="en-AU" sz="2000" dirty="0">
              <a:effectLst/>
              <a:latin typeface="Calibri" panose="020F0502020204030204" pitchFamily="34" charset="0"/>
            </a:endParaRPr>
          </a:p>
          <a:p>
            <a:pPr marL="0" marR="0">
              <a:spcBef>
                <a:spcPts val="0"/>
              </a:spcBef>
              <a:spcAft>
                <a:spcPts val="0"/>
              </a:spcAft>
            </a:pPr>
            <a:r>
              <a:rPr lang="en-AU" sz="2000" dirty="0">
                <a:effectLst/>
                <a:latin typeface="Calibri" panose="020F0502020204030204" pitchFamily="34" charset="0"/>
              </a:rPr>
              <a:t>Tell me where you can get up to.</a:t>
            </a:r>
          </a:p>
          <a:p>
            <a:pPr marL="0" marR="0">
              <a:spcBef>
                <a:spcPts val="0"/>
              </a:spcBef>
              <a:spcAft>
                <a:spcPts val="0"/>
              </a:spcAft>
            </a:pPr>
            <a:endParaRPr lang="en-AU" sz="2000" dirty="0">
              <a:effectLst/>
              <a:latin typeface="Calibri" panose="020F0502020204030204" pitchFamily="34" charset="0"/>
            </a:endParaRPr>
          </a:p>
          <a:p>
            <a:pPr marL="0" marR="0">
              <a:spcBef>
                <a:spcPts val="0"/>
              </a:spcBef>
              <a:spcAft>
                <a:spcPts val="0"/>
              </a:spcAft>
            </a:pPr>
            <a:r>
              <a:rPr lang="en-AU" sz="2000" dirty="0">
                <a:effectLst/>
                <a:latin typeface="Calibri" panose="020F0502020204030204" pitchFamily="34" charset="0"/>
              </a:rPr>
              <a:t>Do you need me to clarify anything from the question? </a:t>
            </a:r>
          </a:p>
          <a:p>
            <a:pPr marL="0" marR="0">
              <a:spcBef>
                <a:spcPts val="0"/>
              </a:spcBef>
              <a:spcAft>
                <a:spcPts val="0"/>
              </a:spcAft>
            </a:pPr>
            <a:endParaRPr lang="en-AU" sz="2000" dirty="0">
              <a:latin typeface="Calibri" panose="020F0502020204030204" pitchFamily="34" charset="0"/>
            </a:endParaRPr>
          </a:p>
          <a:p>
            <a:pPr marL="0" marR="0">
              <a:spcBef>
                <a:spcPts val="0"/>
              </a:spcBef>
              <a:spcAft>
                <a:spcPts val="0"/>
              </a:spcAft>
            </a:pPr>
            <a:r>
              <a:rPr lang="en-AU" sz="2000" dirty="0">
                <a:effectLst/>
                <a:latin typeface="Calibri" panose="020F0502020204030204" pitchFamily="34" charset="0"/>
              </a:rPr>
              <a:t>Is there anything in the question that you don't know what it means?</a:t>
            </a:r>
          </a:p>
        </p:txBody>
      </p:sp>
      <p:sp>
        <p:nvSpPr>
          <p:cNvPr id="3" name="TextBox 2">
            <a:extLst>
              <a:ext uri="{FF2B5EF4-FFF2-40B4-BE49-F238E27FC236}">
                <a16:creationId xmlns:a16="http://schemas.microsoft.com/office/drawing/2014/main" id="{639781D9-1C4F-186F-3AE6-213D7D184AD4}"/>
              </a:ext>
            </a:extLst>
          </p:cNvPr>
          <p:cNvSpPr txBox="1"/>
          <p:nvPr/>
        </p:nvSpPr>
        <p:spPr>
          <a:xfrm>
            <a:off x="6345677" y="1780162"/>
            <a:ext cx="4669276" cy="4708981"/>
          </a:xfrm>
          <a:prstGeom prst="rect">
            <a:avLst/>
          </a:prstGeom>
          <a:noFill/>
        </p:spPr>
        <p:txBody>
          <a:bodyPr wrap="square">
            <a:spAutoFit/>
          </a:bodyPr>
          <a:lstStyle/>
          <a:p>
            <a:pPr marL="0" marR="0">
              <a:spcBef>
                <a:spcPts val="0"/>
              </a:spcBef>
              <a:spcAft>
                <a:spcPts val="0"/>
              </a:spcAft>
            </a:pPr>
            <a:r>
              <a:rPr lang="en-AU" sz="2000" dirty="0">
                <a:effectLst/>
                <a:latin typeface="Calibri" panose="020F0502020204030204" pitchFamily="34" charset="0"/>
              </a:rPr>
              <a:t>Give a choice of options for the next step / for the answer. </a:t>
            </a:r>
          </a:p>
          <a:p>
            <a:pPr marL="285750" indent="-285750" rtl="0" fontAlgn="ctr">
              <a:spcBef>
                <a:spcPts val="0"/>
              </a:spcBef>
              <a:spcAft>
                <a:spcPts val="0"/>
              </a:spcAft>
              <a:buFont typeface="Arial" panose="020B0604020202020204" pitchFamily="34" charset="0"/>
              <a:buChar char="•"/>
            </a:pPr>
            <a:r>
              <a:rPr lang="en-AU" sz="2000" dirty="0">
                <a:effectLst/>
                <a:latin typeface="Calibri" panose="020F0502020204030204" pitchFamily="34" charset="0"/>
              </a:rPr>
              <a:t>Ask why they chose it (regardless of correct or incorrect). </a:t>
            </a:r>
            <a:endParaRPr lang="en-AU" sz="12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000" dirty="0">
                <a:effectLst/>
                <a:latin typeface="Calibri" panose="020F0502020204030204" pitchFamily="34" charset="0"/>
              </a:rPr>
              <a:t>If they struggle to give a reason, tell them whether they are correct or not and ask why the correct answer is correct. </a:t>
            </a:r>
            <a:endParaRPr lang="en-AU" sz="12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000" dirty="0">
                <a:effectLst/>
                <a:latin typeface="Calibri" panose="020F0502020204030204" pitchFamily="34" charset="0"/>
              </a:rPr>
              <a:t>Can also follow up with why their incorrect answer was incorrect. </a:t>
            </a:r>
            <a:endParaRPr lang="en-AU" sz="12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000" dirty="0">
                <a:effectLst/>
                <a:latin typeface="Calibri" panose="020F0502020204030204" pitchFamily="34" charset="0"/>
              </a:rPr>
              <a:t>Do not accept "because the other answer was right". </a:t>
            </a:r>
            <a:endParaRPr lang="en-AU" sz="12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000" dirty="0">
                <a:effectLst/>
                <a:latin typeface="Calibri" panose="020F0502020204030204" pitchFamily="34" charset="0"/>
              </a:rPr>
              <a:t>Do not let them get away with not thinking about the question. </a:t>
            </a:r>
            <a:endParaRPr lang="en-AU" sz="1200" dirty="0">
              <a:effectLst/>
              <a:latin typeface="Calibri" panose="020F0502020204030204" pitchFamily="34" charset="0"/>
            </a:endParaRPr>
          </a:p>
          <a:p>
            <a:pPr marL="0" marR="0">
              <a:spcBef>
                <a:spcPts val="0"/>
              </a:spcBef>
              <a:spcAft>
                <a:spcPts val="0"/>
              </a:spcAft>
            </a:pPr>
            <a:r>
              <a:rPr lang="en-AU" sz="2000" dirty="0">
                <a:effectLst/>
                <a:latin typeface="Calibri" panose="020F0502020204030204" pitchFamily="34" charset="0"/>
              </a:rPr>
              <a:t> </a:t>
            </a:r>
          </a:p>
        </p:txBody>
      </p:sp>
    </p:spTree>
    <p:extLst>
      <p:ext uri="{BB962C8B-B14F-4D97-AF65-F5344CB8AC3E}">
        <p14:creationId xmlns:p14="http://schemas.microsoft.com/office/powerpoint/2010/main" val="403289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42" presetClass="path" presetSubtype="0" decel="100000" fill="hold" grpId="1" nodeType="withEffect">
                                  <p:stCondLst>
                                    <p:cond delay="0"/>
                                  </p:stCondLst>
                                  <p:childTnLst>
                                    <p:animMotion origin="layout" path="M -8.33333E-7 0.03889 L -8.33333E-7 7.40741E-7 " pathEditMode="relative" rAng="0" ptsTypes="AA">
                                      <p:cBhvr>
                                        <p:cTn id="9" dur="500" fill="hold"/>
                                        <p:tgtEl>
                                          <p:spTgt spid="4"/>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50"/>
                                        <p:tgtEl>
                                          <p:spTgt spid="3"/>
                                        </p:tgtEl>
                                      </p:cBhvr>
                                    </p:animEffect>
                                  </p:childTnLst>
                                </p:cTn>
                              </p:par>
                              <p:par>
                                <p:cTn id="15" presetID="42" presetClass="path" presetSubtype="0" decel="100000" fill="hold" grpId="1" nodeType="withEffect">
                                  <p:stCondLst>
                                    <p:cond delay="0"/>
                                  </p:stCondLst>
                                  <p:childTnLst>
                                    <p:animMotion origin="layout" path="M 8.33333E-7 0.03889 L 8.33333E-7 2.22222E-6 " pathEditMode="relative" rAng="0" ptsTypes="AA">
                                      <p:cBhvr>
                                        <p:cTn id="16" dur="500" fill="hold"/>
                                        <p:tgtEl>
                                          <p:spTgt spid="3"/>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 grpId="0"/>
      <p:bldP spid="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8F48C-C80F-9157-4E99-AAE8295FD0D6}"/>
              </a:ext>
            </a:extLst>
          </p:cNvPr>
          <p:cNvSpPr>
            <a:spLocks noGrp="1"/>
          </p:cNvSpPr>
          <p:nvPr>
            <p:ph type="title"/>
          </p:nvPr>
        </p:nvSpPr>
        <p:spPr/>
        <p:txBody>
          <a:bodyPr>
            <a:normAutofit/>
          </a:bodyPr>
          <a:lstStyle/>
          <a:p>
            <a:r>
              <a:rPr lang="en-AU" sz="4000" dirty="0">
                <a:effectLst/>
                <a:latin typeface="Calibri Light" panose="020F0302020204030204" pitchFamily="34" charset="0"/>
              </a:rPr>
              <a:t>Interrogative elaboration</a:t>
            </a:r>
            <a:endParaRPr lang="en-AU" sz="8000" dirty="0"/>
          </a:p>
        </p:txBody>
      </p:sp>
      <p:sp>
        <p:nvSpPr>
          <p:cNvPr id="4" name="TextBox 3">
            <a:extLst>
              <a:ext uri="{FF2B5EF4-FFF2-40B4-BE49-F238E27FC236}">
                <a16:creationId xmlns:a16="http://schemas.microsoft.com/office/drawing/2014/main" id="{8943FF79-1011-6AAF-D66D-60EF057A023E}"/>
              </a:ext>
            </a:extLst>
          </p:cNvPr>
          <p:cNvSpPr txBox="1"/>
          <p:nvPr/>
        </p:nvSpPr>
        <p:spPr>
          <a:xfrm>
            <a:off x="1186775" y="2237362"/>
            <a:ext cx="4708187" cy="3785652"/>
          </a:xfrm>
          <a:prstGeom prst="rect">
            <a:avLst/>
          </a:prstGeom>
          <a:noFill/>
        </p:spPr>
        <p:txBody>
          <a:bodyPr wrap="square">
            <a:spAutoFit/>
          </a:bodyPr>
          <a:lstStyle/>
          <a:p>
            <a:pPr marL="0" marR="0">
              <a:spcBef>
                <a:spcPts val="0"/>
              </a:spcBef>
              <a:spcAft>
                <a:spcPts val="0"/>
              </a:spcAft>
            </a:pPr>
            <a:r>
              <a:rPr lang="en-AU" sz="2000" dirty="0">
                <a:effectLst/>
                <a:latin typeface="Calibri" panose="020F0502020204030204" pitchFamily="34" charset="0"/>
              </a:rPr>
              <a:t>Pick your battles. </a:t>
            </a:r>
          </a:p>
          <a:p>
            <a:pPr marL="0" marR="0">
              <a:spcBef>
                <a:spcPts val="0"/>
              </a:spcBef>
              <a:spcAft>
                <a:spcPts val="0"/>
              </a:spcAft>
            </a:pPr>
            <a:endParaRPr lang="en-AU" sz="2000" dirty="0">
              <a:latin typeface="Calibri" panose="020F0502020204030204" pitchFamily="34" charset="0"/>
            </a:endParaRPr>
          </a:p>
          <a:p>
            <a:pPr marL="0" marR="0">
              <a:spcBef>
                <a:spcPts val="0"/>
              </a:spcBef>
              <a:spcAft>
                <a:spcPts val="0"/>
              </a:spcAft>
            </a:pPr>
            <a:r>
              <a:rPr lang="en-AU" sz="2000" dirty="0">
                <a:effectLst/>
                <a:latin typeface="Calibri" panose="020F0502020204030204" pitchFamily="34" charset="0"/>
              </a:rPr>
              <a:t>Don't force a student who clearly doesn't follow your questioning to keep enduring it.</a:t>
            </a:r>
          </a:p>
          <a:p>
            <a:pPr marL="0" marR="0">
              <a:spcBef>
                <a:spcPts val="0"/>
              </a:spcBef>
              <a:spcAft>
                <a:spcPts val="0"/>
              </a:spcAft>
            </a:pPr>
            <a:r>
              <a:rPr lang="en-AU" sz="2000" dirty="0">
                <a:effectLst/>
                <a:latin typeface="Calibri" panose="020F0502020204030204" pitchFamily="34" charset="0"/>
              </a:rPr>
              <a:t> </a:t>
            </a:r>
          </a:p>
          <a:p>
            <a:pPr marL="285750" indent="-285750" rtl="0" fontAlgn="ctr">
              <a:spcBef>
                <a:spcPts val="0"/>
              </a:spcBef>
              <a:spcAft>
                <a:spcPts val="0"/>
              </a:spcAft>
              <a:buFont typeface="Arial" panose="020B0604020202020204" pitchFamily="34" charset="0"/>
              <a:buChar char="•"/>
            </a:pPr>
            <a:r>
              <a:rPr lang="en-AU" sz="2000" dirty="0">
                <a:effectLst/>
                <a:latin typeface="Calibri" panose="020F0502020204030204" pitchFamily="34" charset="0"/>
              </a:rPr>
              <a:t>Provide or direct to a worked example. </a:t>
            </a:r>
            <a:endParaRPr lang="en-AU" sz="12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000" dirty="0">
                <a:effectLst/>
                <a:latin typeface="Calibri" panose="020F0502020204030204" pitchFamily="34" charset="0"/>
              </a:rPr>
              <a:t>Walk them through the question then provide a similar question with different numbers. </a:t>
            </a:r>
            <a:endParaRPr lang="en-AU" sz="1200" dirty="0">
              <a:effectLst/>
              <a:latin typeface="Calibri" panose="020F0502020204030204" pitchFamily="34" charset="0"/>
            </a:endParaRPr>
          </a:p>
          <a:p>
            <a:pPr marL="285750" indent="-285750" rtl="0" fontAlgn="ctr">
              <a:spcBef>
                <a:spcPts val="0"/>
              </a:spcBef>
              <a:spcAft>
                <a:spcPts val="0"/>
              </a:spcAft>
              <a:buFont typeface="Arial" panose="020B0604020202020204" pitchFamily="34" charset="0"/>
              <a:buChar char="•"/>
            </a:pPr>
            <a:r>
              <a:rPr lang="en-AU" sz="2000" dirty="0">
                <a:effectLst/>
                <a:latin typeface="Calibri" panose="020F0502020204030204" pitchFamily="34" charset="0"/>
              </a:rPr>
              <a:t>Focus on getting understanding then rapid practice to reinforce</a:t>
            </a:r>
            <a:endParaRPr lang="en-AU" sz="1200" dirty="0">
              <a:effectLst/>
              <a:latin typeface="Calibri" panose="020F0502020204030204" pitchFamily="34" charset="0"/>
            </a:endParaRPr>
          </a:p>
          <a:p>
            <a:pPr marL="0" marR="0">
              <a:spcBef>
                <a:spcPts val="0"/>
              </a:spcBef>
              <a:spcAft>
                <a:spcPts val="0"/>
              </a:spcAft>
            </a:pPr>
            <a:endParaRPr lang="en-AU" sz="2000" dirty="0">
              <a:effectLst/>
              <a:latin typeface="Calibri" panose="020F0502020204030204" pitchFamily="34" charset="0"/>
            </a:endParaRPr>
          </a:p>
        </p:txBody>
      </p:sp>
      <p:sp>
        <p:nvSpPr>
          <p:cNvPr id="3" name="TextBox 2">
            <a:extLst>
              <a:ext uri="{FF2B5EF4-FFF2-40B4-BE49-F238E27FC236}">
                <a16:creationId xmlns:a16="http://schemas.microsoft.com/office/drawing/2014/main" id="{06131BAB-3C3D-0DD6-7B8C-F752490A5BF0}"/>
              </a:ext>
            </a:extLst>
          </p:cNvPr>
          <p:cNvSpPr txBox="1"/>
          <p:nvPr/>
        </p:nvSpPr>
        <p:spPr>
          <a:xfrm>
            <a:off x="6579142" y="2237362"/>
            <a:ext cx="4494179" cy="2246769"/>
          </a:xfrm>
          <a:prstGeom prst="rect">
            <a:avLst/>
          </a:prstGeom>
          <a:noFill/>
        </p:spPr>
        <p:txBody>
          <a:bodyPr wrap="square">
            <a:spAutoFit/>
          </a:bodyPr>
          <a:lstStyle/>
          <a:p>
            <a:pPr marL="0" marR="0">
              <a:spcBef>
                <a:spcPts val="0"/>
              </a:spcBef>
              <a:spcAft>
                <a:spcPts val="0"/>
              </a:spcAft>
            </a:pPr>
            <a:r>
              <a:rPr lang="en-AU" sz="2000" b="1" dirty="0">
                <a:effectLst/>
                <a:latin typeface="Calibri" panose="020F0502020204030204" pitchFamily="34" charset="0"/>
              </a:rPr>
              <a:t>More novice students: </a:t>
            </a:r>
            <a:r>
              <a:rPr lang="en-AU" sz="2000" dirty="0">
                <a:effectLst/>
                <a:latin typeface="Calibri" panose="020F0502020204030204" pitchFamily="34" charset="0"/>
              </a:rPr>
              <a:t>direct to the incorrect part of their working, ask why it's wrong / how they can correct it</a:t>
            </a:r>
          </a:p>
          <a:p>
            <a:pPr marL="0" marR="0">
              <a:spcBef>
                <a:spcPts val="0"/>
              </a:spcBef>
              <a:spcAft>
                <a:spcPts val="0"/>
              </a:spcAft>
            </a:pPr>
            <a:endParaRPr lang="en-AU" sz="2000" dirty="0">
              <a:effectLst/>
              <a:latin typeface="Calibri" panose="020F0502020204030204" pitchFamily="34" charset="0"/>
            </a:endParaRPr>
          </a:p>
          <a:p>
            <a:pPr marL="0" marR="0">
              <a:spcBef>
                <a:spcPts val="0"/>
              </a:spcBef>
              <a:spcAft>
                <a:spcPts val="0"/>
              </a:spcAft>
            </a:pPr>
            <a:r>
              <a:rPr lang="en-AU" sz="2000" b="1" dirty="0">
                <a:effectLst/>
                <a:latin typeface="Calibri" panose="020F0502020204030204" pitchFamily="34" charset="0"/>
              </a:rPr>
              <a:t>More expert students: </a:t>
            </a:r>
            <a:r>
              <a:rPr lang="en-AU" sz="2000" dirty="0">
                <a:effectLst/>
                <a:latin typeface="Calibri" panose="020F0502020204030204" pitchFamily="34" charset="0"/>
              </a:rPr>
              <a:t>identify the number of mistakes they need to correct but not where they are</a:t>
            </a:r>
          </a:p>
        </p:txBody>
      </p:sp>
    </p:spTree>
    <p:extLst>
      <p:ext uri="{BB962C8B-B14F-4D97-AF65-F5344CB8AC3E}">
        <p14:creationId xmlns:p14="http://schemas.microsoft.com/office/powerpoint/2010/main" val="375365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42" presetClass="path" presetSubtype="0" decel="100000" fill="hold" grpId="1" nodeType="withEffect">
                                  <p:stCondLst>
                                    <p:cond delay="0"/>
                                  </p:stCondLst>
                                  <p:childTnLst>
                                    <p:animMotion origin="layout" path="M -4.58333E-6 0.03889 L -4.58333E-6 -3.33333E-6 " pathEditMode="relative" rAng="0" ptsTypes="AA">
                                      <p:cBhvr>
                                        <p:cTn id="9" dur="500" fill="hold"/>
                                        <p:tgtEl>
                                          <p:spTgt spid="4"/>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50"/>
                                        <p:tgtEl>
                                          <p:spTgt spid="3"/>
                                        </p:tgtEl>
                                      </p:cBhvr>
                                    </p:animEffect>
                                  </p:childTnLst>
                                </p:cTn>
                              </p:par>
                              <p:par>
                                <p:cTn id="15" presetID="42" presetClass="path" presetSubtype="0" decel="100000" fill="hold" grpId="1" nodeType="withEffect">
                                  <p:stCondLst>
                                    <p:cond delay="0"/>
                                  </p:stCondLst>
                                  <p:childTnLst>
                                    <p:animMotion origin="layout" path="M 1.875E-6 0.03889 L 1.875E-6 3.7037E-6 " pathEditMode="relative" rAng="0" ptsTypes="AA">
                                      <p:cBhvr>
                                        <p:cTn id="16" dur="500" fill="hold"/>
                                        <p:tgtEl>
                                          <p:spTgt spid="3"/>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1CFD7-44C2-BD0F-A616-B9A108A8ED7C}"/>
              </a:ext>
            </a:extLst>
          </p:cNvPr>
          <p:cNvSpPr>
            <a:spLocks noGrp="1"/>
          </p:cNvSpPr>
          <p:nvPr>
            <p:ph type="title"/>
          </p:nvPr>
        </p:nvSpPr>
        <p:spPr/>
        <p:txBody>
          <a:bodyPr>
            <a:normAutofit/>
          </a:bodyPr>
          <a:lstStyle/>
          <a:p>
            <a:pPr marL="0" marR="0">
              <a:spcBef>
                <a:spcPts val="0"/>
              </a:spcBef>
              <a:spcAft>
                <a:spcPts val="0"/>
              </a:spcAft>
            </a:pPr>
            <a:r>
              <a:rPr lang="en-AU" sz="4000" dirty="0">
                <a:effectLst/>
                <a:latin typeface="Calibri Light" panose="020F0302020204030204" pitchFamily="34" charset="0"/>
              </a:rPr>
              <a:t>Compare the Pair</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9832277-586A-F984-3668-35AF3DDE2F25}"/>
                  </a:ext>
                </a:extLst>
              </p:cNvPr>
              <p:cNvSpPr txBox="1"/>
              <p:nvPr/>
            </p:nvSpPr>
            <p:spPr>
              <a:xfrm>
                <a:off x="264268" y="2374197"/>
                <a:ext cx="3103934"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sz="2800" i="1" smtClean="0">
                              <a:solidFill>
                                <a:srgbClr val="836967"/>
                              </a:solidFill>
                              <a:latin typeface="Cambria Math" panose="02040503050406030204" pitchFamily="18" charset="0"/>
                            </a:rPr>
                          </m:ctrlPr>
                        </m:fPr>
                        <m:num>
                          <m:r>
                            <a:rPr lang="en-AU" sz="2800">
                              <a:latin typeface="Cambria Math" panose="02040503050406030204" pitchFamily="18" charset="0"/>
                            </a:rPr>
                            <m:t>12</m:t>
                          </m:r>
                        </m:num>
                        <m:den>
                          <m:r>
                            <a:rPr lang="en-AU" sz="2800" i="0">
                              <a:latin typeface="Cambria Math" panose="02040503050406030204" pitchFamily="18" charset="0"/>
                            </a:rPr>
                            <m:t>15</m:t>
                          </m:r>
                        </m:den>
                      </m:f>
                      <m:r>
                        <a:rPr lang="en-AU" sz="2800" i="0">
                          <a:latin typeface="Cambria Math" panose="02040503050406030204" pitchFamily="18" charset="0"/>
                        </a:rPr>
                        <m:t>=</m:t>
                      </m:r>
                      <m:f>
                        <m:fPr>
                          <m:ctrlPr>
                            <a:rPr lang="en-AU" sz="2800" i="1">
                              <a:solidFill>
                                <a:srgbClr val="836967"/>
                              </a:solidFill>
                              <a:latin typeface="Cambria Math" panose="02040503050406030204" pitchFamily="18" charset="0"/>
                            </a:rPr>
                          </m:ctrlPr>
                        </m:fPr>
                        <m:num>
                          <m:r>
                            <a:rPr lang="en-AU" sz="2800" i="0">
                              <a:latin typeface="Cambria Math" panose="02040503050406030204" pitchFamily="18" charset="0"/>
                            </a:rPr>
                            <m:t>12</m:t>
                          </m:r>
                        </m:num>
                        <m:den>
                          <m:r>
                            <a:rPr lang="en-AU" sz="2800" i="0">
                              <a:latin typeface="Cambria Math" panose="02040503050406030204" pitchFamily="18" charset="0"/>
                            </a:rPr>
                            <m:t>15</m:t>
                          </m:r>
                        </m:den>
                      </m:f>
                      <m:r>
                        <a:rPr lang="en-AU" sz="2800" i="0">
                          <a:latin typeface="Cambria Math" panose="02040503050406030204" pitchFamily="18" charset="0"/>
                        </a:rPr>
                        <m:t>÷</m:t>
                      </m:r>
                      <m:f>
                        <m:fPr>
                          <m:ctrlPr>
                            <a:rPr lang="en-AU" sz="2800" i="1">
                              <a:solidFill>
                                <a:srgbClr val="836967"/>
                              </a:solidFill>
                              <a:latin typeface="Cambria Math" panose="02040503050406030204" pitchFamily="18" charset="0"/>
                            </a:rPr>
                          </m:ctrlPr>
                        </m:fPr>
                        <m:num>
                          <m:r>
                            <a:rPr lang="en-AU" sz="2800" i="0">
                              <a:latin typeface="Cambria Math" panose="02040503050406030204" pitchFamily="18" charset="0"/>
                            </a:rPr>
                            <m:t>3</m:t>
                          </m:r>
                        </m:num>
                        <m:den>
                          <m:r>
                            <a:rPr lang="en-AU" sz="2800" i="0">
                              <a:latin typeface="Cambria Math" panose="02040503050406030204" pitchFamily="18" charset="0"/>
                            </a:rPr>
                            <m:t>3</m:t>
                          </m:r>
                        </m:den>
                      </m:f>
                      <m:r>
                        <a:rPr lang="en-AU" sz="2800" i="0">
                          <a:latin typeface="Cambria Math" panose="02040503050406030204" pitchFamily="18" charset="0"/>
                        </a:rPr>
                        <m:t>=</m:t>
                      </m:r>
                      <m:f>
                        <m:fPr>
                          <m:ctrlPr>
                            <a:rPr lang="en-AU" sz="2800" i="1">
                              <a:solidFill>
                                <a:srgbClr val="836967"/>
                              </a:solidFill>
                              <a:latin typeface="Cambria Math" panose="02040503050406030204" pitchFamily="18" charset="0"/>
                            </a:rPr>
                          </m:ctrlPr>
                        </m:fPr>
                        <m:num>
                          <m:r>
                            <a:rPr lang="en-AU" sz="2800" i="0">
                              <a:latin typeface="Cambria Math" panose="02040503050406030204" pitchFamily="18" charset="0"/>
                            </a:rPr>
                            <m:t>4</m:t>
                          </m:r>
                        </m:num>
                        <m:den>
                          <m:r>
                            <a:rPr lang="en-AU" sz="2800" i="0">
                              <a:latin typeface="Cambria Math" panose="02040503050406030204" pitchFamily="18" charset="0"/>
                            </a:rPr>
                            <m:t>5</m:t>
                          </m:r>
                        </m:den>
                      </m:f>
                    </m:oMath>
                  </m:oMathPara>
                </a14:m>
                <a:endParaRPr lang="en-AU" sz="2800" dirty="0"/>
              </a:p>
            </p:txBody>
          </p:sp>
        </mc:Choice>
        <mc:Fallback xmlns="">
          <p:sp>
            <p:nvSpPr>
              <p:cNvPr id="4" name="TextBox 3">
                <a:extLst>
                  <a:ext uri="{FF2B5EF4-FFF2-40B4-BE49-F238E27FC236}">
                    <a16:creationId xmlns:a16="http://schemas.microsoft.com/office/drawing/2014/main" id="{49832277-586A-F984-3668-35AF3DDE2F25}"/>
                  </a:ext>
                </a:extLst>
              </p:cNvPr>
              <p:cNvSpPr txBox="1">
                <a:spLocks noRot="1" noChangeAspect="1" noMove="1" noResize="1" noEditPoints="1" noAdjustHandles="1" noChangeArrowheads="1" noChangeShapeType="1" noTextEdit="1"/>
              </p:cNvSpPr>
              <p:nvPr/>
            </p:nvSpPr>
            <p:spPr>
              <a:xfrm>
                <a:off x="264268" y="2374197"/>
                <a:ext cx="3103934" cy="901785"/>
              </a:xfrm>
              <a:prstGeom prst="rect">
                <a:avLst/>
              </a:prstGeom>
              <a:blipFill>
                <a:blip r:embed="rId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EC37BE6-79EE-4D8A-22BE-36255A1C82B4}"/>
                  </a:ext>
                </a:extLst>
              </p:cNvPr>
              <p:cNvSpPr txBox="1"/>
              <p:nvPr/>
            </p:nvSpPr>
            <p:spPr>
              <a:xfrm>
                <a:off x="4240987" y="2381685"/>
                <a:ext cx="2974232"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sz="2800" i="1" smtClean="0">
                              <a:solidFill>
                                <a:srgbClr val="836967"/>
                              </a:solidFill>
                              <a:latin typeface="Cambria Math" panose="02040503050406030204" pitchFamily="18" charset="0"/>
                            </a:rPr>
                          </m:ctrlPr>
                        </m:fPr>
                        <m:num>
                          <m:r>
                            <a:rPr lang="en-AU" sz="2800">
                              <a:latin typeface="Cambria Math" panose="02040503050406030204" pitchFamily="18" charset="0"/>
                            </a:rPr>
                            <m:t>12</m:t>
                          </m:r>
                        </m:num>
                        <m:den>
                          <m:r>
                            <a:rPr lang="en-AU" sz="2800" i="0">
                              <a:latin typeface="Cambria Math" panose="02040503050406030204" pitchFamily="18" charset="0"/>
                            </a:rPr>
                            <m:t>15</m:t>
                          </m:r>
                        </m:den>
                      </m:f>
                      <m:r>
                        <a:rPr lang="en-AU" sz="2800" i="0">
                          <a:latin typeface="Cambria Math" panose="02040503050406030204" pitchFamily="18" charset="0"/>
                        </a:rPr>
                        <m:t>=</m:t>
                      </m:r>
                      <m:f>
                        <m:fPr>
                          <m:ctrlPr>
                            <a:rPr lang="en-AU" sz="2800" i="1">
                              <a:solidFill>
                                <a:srgbClr val="836967"/>
                              </a:solidFill>
                              <a:latin typeface="Cambria Math" panose="02040503050406030204" pitchFamily="18" charset="0"/>
                            </a:rPr>
                          </m:ctrlPr>
                        </m:fPr>
                        <m:num>
                          <m:r>
                            <a:rPr lang="en-AU" sz="2800" i="0">
                              <a:latin typeface="Cambria Math" panose="02040503050406030204" pitchFamily="18" charset="0"/>
                            </a:rPr>
                            <m:t>12÷3</m:t>
                          </m:r>
                        </m:num>
                        <m:den>
                          <m:r>
                            <a:rPr lang="en-AU" sz="2800" i="0">
                              <a:latin typeface="Cambria Math" panose="02040503050406030204" pitchFamily="18" charset="0"/>
                            </a:rPr>
                            <m:t>15÷3</m:t>
                          </m:r>
                        </m:den>
                      </m:f>
                      <m:r>
                        <a:rPr lang="en-AU" sz="2800" i="0">
                          <a:latin typeface="Cambria Math" panose="02040503050406030204" pitchFamily="18" charset="0"/>
                        </a:rPr>
                        <m:t>=</m:t>
                      </m:r>
                      <m:f>
                        <m:fPr>
                          <m:ctrlPr>
                            <a:rPr lang="en-AU" sz="2800" i="1">
                              <a:solidFill>
                                <a:srgbClr val="836967"/>
                              </a:solidFill>
                              <a:latin typeface="Cambria Math" panose="02040503050406030204" pitchFamily="18" charset="0"/>
                            </a:rPr>
                          </m:ctrlPr>
                        </m:fPr>
                        <m:num>
                          <m:r>
                            <a:rPr lang="en-AU" sz="2800" i="0">
                              <a:latin typeface="Cambria Math" panose="02040503050406030204" pitchFamily="18" charset="0"/>
                            </a:rPr>
                            <m:t>4</m:t>
                          </m:r>
                        </m:num>
                        <m:den>
                          <m:r>
                            <a:rPr lang="en-AU" sz="2800" i="0">
                              <a:latin typeface="Cambria Math" panose="02040503050406030204" pitchFamily="18" charset="0"/>
                            </a:rPr>
                            <m:t>5</m:t>
                          </m:r>
                        </m:den>
                      </m:f>
                    </m:oMath>
                  </m:oMathPara>
                </a14:m>
                <a:endParaRPr lang="en-AU" sz="2800" dirty="0"/>
              </a:p>
            </p:txBody>
          </p:sp>
        </mc:Choice>
        <mc:Fallback xmlns="">
          <p:sp>
            <p:nvSpPr>
              <p:cNvPr id="6" name="TextBox 5">
                <a:extLst>
                  <a:ext uri="{FF2B5EF4-FFF2-40B4-BE49-F238E27FC236}">
                    <a16:creationId xmlns:a16="http://schemas.microsoft.com/office/drawing/2014/main" id="{5EC37BE6-79EE-4D8A-22BE-36255A1C82B4}"/>
                  </a:ext>
                </a:extLst>
              </p:cNvPr>
              <p:cNvSpPr txBox="1">
                <a:spLocks noRot="1" noChangeAspect="1" noMove="1" noResize="1" noEditPoints="1" noAdjustHandles="1" noChangeArrowheads="1" noChangeShapeType="1" noTextEdit="1"/>
              </p:cNvSpPr>
              <p:nvPr/>
            </p:nvSpPr>
            <p:spPr>
              <a:xfrm>
                <a:off x="4240987" y="2381685"/>
                <a:ext cx="2974232" cy="901785"/>
              </a:xfrm>
              <a:prstGeom prst="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EDA6292-05F7-A3F5-F84A-27F7348F38F8}"/>
                  </a:ext>
                </a:extLst>
              </p:cNvPr>
              <p:cNvSpPr txBox="1"/>
              <p:nvPr/>
            </p:nvSpPr>
            <p:spPr>
              <a:xfrm>
                <a:off x="7665396" y="2381685"/>
                <a:ext cx="4449052"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sz="2800" i="1" smtClean="0">
                              <a:solidFill>
                                <a:srgbClr val="836967"/>
                              </a:solidFill>
                              <a:latin typeface="Cambria Math" panose="02040503050406030204" pitchFamily="18" charset="0"/>
                            </a:rPr>
                          </m:ctrlPr>
                        </m:fPr>
                        <m:num>
                          <m:r>
                            <a:rPr lang="en-AU" sz="2800">
                              <a:latin typeface="Cambria Math" panose="02040503050406030204" pitchFamily="18" charset="0"/>
                            </a:rPr>
                            <m:t>12</m:t>
                          </m:r>
                        </m:num>
                        <m:den>
                          <m:r>
                            <a:rPr lang="en-AU" sz="2800" i="0">
                              <a:latin typeface="Cambria Math" panose="02040503050406030204" pitchFamily="18" charset="0"/>
                            </a:rPr>
                            <m:t>15</m:t>
                          </m:r>
                        </m:den>
                      </m:f>
                      <m:r>
                        <a:rPr lang="en-AU" sz="2800" i="0">
                          <a:latin typeface="Cambria Math" panose="02040503050406030204" pitchFamily="18" charset="0"/>
                        </a:rPr>
                        <m:t>=</m:t>
                      </m:r>
                      <m:f>
                        <m:fPr>
                          <m:ctrlPr>
                            <a:rPr lang="en-AU" sz="2800" i="1">
                              <a:solidFill>
                                <a:srgbClr val="836967"/>
                              </a:solidFill>
                              <a:latin typeface="Cambria Math" panose="02040503050406030204" pitchFamily="18" charset="0"/>
                            </a:rPr>
                          </m:ctrlPr>
                        </m:fPr>
                        <m:num>
                          <m:r>
                            <a:rPr lang="en-AU" sz="2800" i="0">
                              <a:latin typeface="Cambria Math" panose="02040503050406030204" pitchFamily="18" charset="0"/>
                            </a:rPr>
                            <m:t>4×3</m:t>
                          </m:r>
                        </m:num>
                        <m:den>
                          <m:r>
                            <a:rPr lang="en-AU" sz="2800" i="0">
                              <a:latin typeface="Cambria Math" panose="02040503050406030204" pitchFamily="18" charset="0"/>
                            </a:rPr>
                            <m:t>3×5</m:t>
                          </m:r>
                        </m:den>
                      </m:f>
                      <m:r>
                        <a:rPr lang="en-AU" sz="2800" i="0">
                          <a:latin typeface="Cambria Math" panose="02040503050406030204" pitchFamily="18" charset="0"/>
                        </a:rPr>
                        <m:t>=</m:t>
                      </m:r>
                      <m:f>
                        <m:fPr>
                          <m:ctrlPr>
                            <a:rPr lang="en-AU" sz="2800" i="1">
                              <a:solidFill>
                                <a:srgbClr val="836967"/>
                              </a:solidFill>
                              <a:latin typeface="Cambria Math" panose="02040503050406030204" pitchFamily="18" charset="0"/>
                            </a:rPr>
                          </m:ctrlPr>
                        </m:fPr>
                        <m:num>
                          <m:r>
                            <a:rPr lang="en-AU" sz="2800" i="0">
                              <a:latin typeface="Cambria Math" panose="02040503050406030204" pitchFamily="18" charset="0"/>
                            </a:rPr>
                            <m:t>4×1</m:t>
                          </m:r>
                        </m:num>
                        <m:den>
                          <m:r>
                            <a:rPr lang="en-AU" sz="2800" i="0">
                              <a:latin typeface="Cambria Math" panose="02040503050406030204" pitchFamily="18" charset="0"/>
                            </a:rPr>
                            <m:t>1×5</m:t>
                          </m:r>
                        </m:den>
                      </m:f>
                      <m:r>
                        <a:rPr lang="en-AU" sz="2800" i="0">
                          <a:latin typeface="Cambria Math" panose="02040503050406030204" pitchFamily="18" charset="0"/>
                        </a:rPr>
                        <m:t>=</m:t>
                      </m:r>
                      <m:f>
                        <m:fPr>
                          <m:ctrlPr>
                            <a:rPr lang="en-AU" sz="2800" i="1">
                              <a:solidFill>
                                <a:srgbClr val="836967"/>
                              </a:solidFill>
                              <a:latin typeface="Cambria Math" panose="02040503050406030204" pitchFamily="18" charset="0"/>
                            </a:rPr>
                          </m:ctrlPr>
                        </m:fPr>
                        <m:num>
                          <m:r>
                            <a:rPr lang="en-AU" sz="2800" i="0">
                              <a:latin typeface="Cambria Math" panose="02040503050406030204" pitchFamily="18" charset="0"/>
                            </a:rPr>
                            <m:t>4</m:t>
                          </m:r>
                        </m:num>
                        <m:den>
                          <m:r>
                            <a:rPr lang="en-AU" sz="2800" i="0">
                              <a:latin typeface="Cambria Math" panose="02040503050406030204" pitchFamily="18" charset="0"/>
                            </a:rPr>
                            <m:t>5</m:t>
                          </m:r>
                        </m:den>
                      </m:f>
                    </m:oMath>
                  </m:oMathPara>
                </a14:m>
                <a:endParaRPr lang="en-AU" sz="2800" dirty="0"/>
              </a:p>
            </p:txBody>
          </p:sp>
        </mc:Choice>
        <mc:Fallback xmlns="">
          <p:sp>
            <p:nvSpPr>
              <p:cNvPr id="8" name="TextBox 7">
                <a:extLst>
                  <a:ext uri="{FF2B5EF4-FFF2-40B4-BE49-F238E27FC236}">
                    <a16:creationId xmlns:a16="http://schemas.microsoft.com/office/drawing/2014/main" id="{6EDA6292-05F7-A3F5-F84A-27F7348F38F8}"/>
                  </a:ext>
                </a:extLst>
              </p:cNvPr>
              <p:cNvSpPr txBox="1">
                <a:spLocks noRot="1" noChangeAspect="1" noMove="1" noResize="1" noEditPoints="1" noAdjustHandles="1" noChangeArrowheads="1" noChangeShapeType="1" noTextEdit="1"/>
              </p:cNvSpPr>
              <p:nvPr/>
            </p:nvSpPr>
            <p:spPr>
              <a:xfrm>
                <a:off x="7665396" y="2381685"/>
                <a:ext cx="4449052" cy="901785"/>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130BCA3-7F87-DC62-3495-B439827C9430}"/>
                  </a:ext>
                </a:extLst>
              </p:cNvPr>
              <p:cNvSpPr txBox="1"/>
              <p:nvPr/>
            </p:nvSpPr>
            <p:spPr>
              <a:xfrm>
                <a:off x="1816235" y="4604893"/>
                <a:ext cx="7849951" cy="9569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sz="2800" i="1" smtClean="0">
                              <a:solidFill>
                                <a:srgbClr val="836967"/>
                              </a:solidFill>
                              <a:latin typeface="Cambria Math" panose="02040503050406030204" pitchFamily="18" charset="0"/>
                            </a:rPr>
                          </m:ctrlPr>
                        </m:fPr>
                        <m:num>
                          <m:r>
                            <a:rPr lang="en-AU" sz="2800">
                              <a:latin typeface="Cambria Math" panose="02040503050406030204" pitchFamily="18" charset="0"/>
                            </a:rPr>
                            <m:t>12</m:t>
                          </m:r>
                        </m:num>
                        <m:den>
                          <m:r>
                            <a:rPr lang="en-AU" sz="2800" i="0">
                              <a:latin typeface="Cambria Math" panose="02040503050406030204" pitchFamily="18" charset="0"/>
                            </a:rPr>
                            <m:t>15</m:t>
                          </m:r>
                        </m:den>
                      </m:f>
                      <m:r>
                        <a:rPr lang="en-AU" sz="2800" i="0">
                          <a:latin typeface="Cambria Math" panose="02040503050406030204" pitchFamily="18" charset="0"/>
                        </a:rPr>
                        <m:t>=</m:t>
                      </m:r>
                      <m:f>
                        <m:fPr>
                          <m:ctrlPr>
                            <a:rPr lang="en-AU" sz="2800" i="1">
                              <a:solidFill>
                                <a:srgbClr val="836967"/>
                              </a:solidFill>
                              <a:latin typeface="Cambria Math" panose="02040503050406030204" pitchFamily="18" charset="0"/>
                            </a:rPr>
                          </m:ctrlPr>
                        </m:fPr>
                        <m:num>
                          <m:r>
                            <a:rPr lang="en-AU" sz="2800" i="0">
                              <a:latin typeface="Cambria Math" panose="02040503050406030204" pitchFamily="18" charset="0"/>
                            </a:rPr>
                            <m:t>2×2×3           </m:t>
                          </m:r>
                        </m:num>
                        <m:den>
                          <m:r>
                            <a:rPr lang="en-AU" sz="2800" i="0">
                              <a:latin typeface="Cambria Math" panose="02040503050406030204" pitchFamily="18" charset="0"/>
                            </a:rPr>
                            <m:t>             3×5</m:t>
                          </m:r>
                        </m:den>
                      </m:f>
                      <m:r>
                        <a:rPr lang="en-AU" sz="2800" i="0">
                          <a:latin typeface="Cambria Math" panose="02040503050406030204" pitchFamily="18" charset="0"/>
                        </a:rPr>
                        <m:t>=</m:t>
                      </m:r>
                      <m:f>
                        <m:fPr>
                          <m:ctrlPr>
                            <a:rPr lang="en-AU" sz="2800" i="1">
                              <a:solidFill>
                                <a:srgbClr val="836967"/>
                              </a:solidFill>
                              <a:latin typeface="Cambria Math" panose="02040503050406030204" pitchFamily="18" charset="0"/>
                            </a:rPr>
                          </m:ctrlPr>
                        </m:fPr>
                        <m:num>
                          <m:r>
                            <a:rPr lang="en-AU" sz="2800" i="0">
                              <a:latin typeface="Cambria Math" panose="02040503050406030204" pitchFamily="18" charset="0"/>
                            </a:rPr>
                            <m:t>2×2×1           </m:t>
                          </m:r>
                        </m:num>
                        <m:den>
                          <m:r>
                            <a:rPr lang="en-AU" sz="2800" i="0">
                              <a:latin typeface="Cambria Math" panose="02040503050406030204" pitchFamily="18" charset="0"/>
                            </a:rPr>
                            <m:t>             1×5</m:t>
                          </m:r>
                        </m:den>
                      </m:f>
                      <m:r>
                        <a:rPr lang="en-AU" sz="2800" i="0">
                          <a:latin typeface="Cambria Math" panose="02040503050406030204" pitchFamily="18" charset="0"/>
                        </a:rPr>
                        <m:t>=</m:t>
                      </m:r>
                      <m:f>
                        <m:fPr>
                          <m:ctrlPr>
                            <a:rPr lang="en-AU" sz="2800" i="1">
                              <a:solidFill>
                                <a:srgbClr val="836967"/>
                              </a:solidFill>
                              <a:latin typeface="Cambria Math" panose="02040503050406030204" pitchFamily="18" charset="0"/>
                            </a:rPr>
                          </m:ctrlPr>
                        </m:fPr>
                        <m:num>
                          <m:sSup>
                            <m:sSupPr>
                              <m:ctrlPr>
                                <a:rPr lang="en-AU" sz="2800" i="1">
                                  <a:solidFill>
                                    <a:srgbClr val="836967"/>
                                  </a:solidFill>
                                  <a:latin typeface="Cambria Math" panose="02040503050406030204" pitchFamily="18" charset="0"/>
                                </a:rPr>
                              </m:ctrlPr>
                            </m:sSupPr>
                            <m:e>
                              <m:r>
                                <a:rPr lang="en-AU" sz="2800" i="0">
                                  <a:latin typeface="Cambria Math" panose="02040503050406030204" pitchFamily="18" charset="0"/>
                                </a:rPr>
                                <m:t>2</m:t>
                              </m:r>
                            </m:e>
                            <m:sup>
                              <m:r>
                                <a:rPr lang="en-AU" sz="2800" i="0">
                                  <a:latin typeface="Cambria Math" panose="02040503050406030204" pitchFamily="18" charset="0"/>
                                </a:rPr>
                                <m:t>2</m:t>
                              </m:r>
                            </m:sup>
                          </m:sSup>
                        </m:num>
                        <m:den>
                          <m:r>
                            <a:rPr lang="en-AU" sz="2800" i="0">
                              <a:latin typeface="Cambria Math" panose="02040503050406030204" pitchFamily="18" charset="0"/>
                            </a:rPr>
                            <m:t>5</m:t>
                          </m:r>
                        </m:den>
                      </m:f>
                      <m:r>
                        <a:rPr lang="en-AU" sz="2800" i="0">
                          <a:latin typeface="Cambria Math" panose="02040503050406030204" pitchFamily="18" charset="0"/>
                        </a:rPr>
                        <m:t>=</m:t>
                      </m:r>
                      <m:f>
                        <m:fPr>
                          <m:ctrlPr>
                            <a:rPr lang="en-AU" sz="2800" i="1">
                              <a:solidFill>
                                <a:srgbClr val="836967"/>
                              </a:solidFill>
                              <a:latin typeface="Cambria Math" panose="02040503050406030204" pitchFamily="18" charset="0"/>
                            </a:rPr>
                          </m:ctrlPr>
                        </m:fPr>
                        <m:num>
                          <m:r>
                            <a:rPr lang="en-AU" sz="2800" i="0">
                              <a:latin typeface="Cambria Math" panose="02040503050406030204" pitchFamily="18" charset="0"/>
                            </a:rPr>
                            <m:t>4</m:t>
                          </m:r>
                        </m:num>
                        <m:den>
                          <m:r>
                            <a:rPr lang="en-AU" sz="2800" i="0">
                              <a:latin typeface="Cambria Math" panose="02040503050406030204" pitchFamily="18" charset="0"/>
                            </a:rPr>
                            <m:t>5</m:t>
                          </m:r>
                        </m:den>
                      </m:f>
                    </m:oMath>
                  </m:oMathPara>
                </a14:m>
                <a:endParaRPr lang="en-AU" sz="2800" dirty="0"/>
              </a:p>
            </p:txBody>
          </p:sp>
        </mc:Choice>
        <mc:Fallback xmlns="">
          <p:sp>
            <p:nvSpPr>
              <p:cNvPr id="10" name="TextBox 9">
                <a:extLst>
                  <a:ext uri="{FF2B5EF4-FFF2-40B4-BE49-F238E27FC236}">
                    <a16:creationId xmlns:a16="http://schemas.microsoft.com/office/drawing/2014/main" id="{A130BCA3-7F87-DC62-3495-B439827C9430}"/>
                  </a:ext>
                </a:extLst>
              </p:cNvPr>
              <p:cNvSpPr txBox="1">
                <a:spLocks noRot="1" noChangeAspect="1" noMove="1" noResize="1" noEditPoints="1" noAdjustHandles="1" noChangeArrowheads="1" noChangeShapeType="1" noTextEdit="1"/>
              </p:cNvSpPr>
              <p:nvPr/>
            </p:nvSpPr>
            <p:spPr>
              <a:xfrm>
                <a:off x="1816235" y="4604893"/>
                <a:ext cx="7849951" cy="956929"/>
              </a:xfrm>
              <a:prstGeom prst="rect">
                <a:avLst/>
              </a:prstGeom>
              <a:blipFill>
                <a:blip r:embed="rId5"/>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343914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42" presetClass="path" presetSubtype="0" decel="100000" fill="hold" grpId="1" nodeType="withEffect">
                                  <p:stCondLst>
                                    <p:cond delay="0"/>
                                  </p:stCondLst>
                                  <p:childTnLst>
                                    <p:animMotion origin="layout" path="M 1.66667E-6 0.03889 L 1.66667E-6 2.96296E-6 " pathEditMode="relative" rAng="0" ptsTypes="AA">
                                      <p:cBhvr>
                                        <p:cTn id="9" dur="500" fill="hold"/>
                                        <p:tgtEl>
                                          <p:spTgt spid="4"/>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50"/>
                                        <p:tgtEl>
                                          <p:spTgt spid="6"/>
                                        </p:tgtEl>
                                      </p:cBhvr>
                                    </p:animEffect>
                                  </p:childTnLst>
                                </p:cTn>
                              </p:par>
                              <p:par>
                                <p:cTn id="15" presetID="42" presetClass="path" presetSubtype="0" decel="100000" fill="hold" grpId="1" nodeType="withEffect">
                                  <p:stCondLst>
                                    <p:cond delay="0"/>
                                  </p:stCondLst>
                                  <p:childTnLst>
                                    <p:animMotion origin="layout" path="M -1.66667E-6 0.03889 L -1.66667E-6 -2.96296E-6 " pathEditMode="relative" rAng="0" ptsTypes="AA">
                                      <p:cBhvr>
                                        <p:cTn id="16" dur="500" fill="hold"/>
                                        <p:tgtEl>
                                          <p:spTgt spid="6"/>
                                        </p:tgtEl>
                                        <p:attrNameLst>
                                          <p:attrName>ppt_x</p:attrName>
                                          <p:attrName>ppt_y</p:attrName>
                                        </p:attrNameLst>
                                      </p:cBhvr>
                                      <p:rCtr x="0" y="-194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50"/>
                                        <p:tgtEl>
                                          <p:spTgt spid="8"/>
                                        </p:tgtEl>
                                      </p:cBhvr>
                                    </p:animEffect>
                                  </p:childTnLst>
                                </p:cTn>
                              </p:par>
                              <p:par>
                                <p:cTn id="22" presetID="42" presetClass="path" presetSubtype="0" decel="100000" fill="hold" grpId="1" nodeType="withEffect">
                                  <p:stCondLst>
                                    <p:cond delay="0"/>
                                  </p:stCondLst>
                                  <p:childTnLst>
                                    <p:animMotion origin="layout" path="M 2.08333E-6 0.03889 L 2.08333E-6 -2.96296E-6 " pathEditMode="relative" rAng="0" ptsTypes="AA">
                                      <p:cBhvr>
                                        <p:cTn id="23" dur="500" fill="hold"/>
                                        <p:tgtEl>
                                          <p:spTgt spid="8"/>
                                        </p:tgtEl>
                                        <p:attrNameLst>
                                          <p:attrName>ppt_x</p:attrName>
                                          <p:attrName>ppt_y</p:attrName>
                                        </p:attrNameLst>
                                      </p:cBhvr>
                                      <p:rCtr x="0" y="-1944"/>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50"/>
                                        <p:tgtEl>
                                          <p:spTgt spid="10"/>
                                        </p:tgtEl>
                                      </p:cBhvr>
                                    </p:animEffect>
                                  </p:childTnLst>
                                </p:cTn>
                              </p:par>
                              <p:par>
                                <p:cTn id="29" presetID="42" presetClass="path" presetSubtype="0" decel="100000" fill="hold" grpId="1" nodeType="withEffect">
                                  <p:stCondLst>
                                    <p:cond delay="0"/>
                                  </p:stCondLst>
                                  <p:childTnLst>
                                    <p:animMotion origin="layout" path="M -3.33333E-6 0.03889 L -3.33333E-6 -3.7037E-6 " pathEditMode="relative" rAng="0" ptsTypes="AA">
                                      <p:cBhvr>
                                        <p:cTn id="30" dur="500" fill="hold"/>
                                        <p:tgtEl>
                                          <p:spTgt spid="10"/>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8" grpId="0"/>
      <p:bldP spid="8" grpId="1"/>
      <p:bldP spid="10" grpId="0"/>
      <p:bldP spid="10"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son &#10;xamp &#10;La. Inter-Example Features &#10;• Multiple examples per problem type &#10;• Multiple forms per problem type &#10;• Surface features that encourage search &#10;for deep structure &#10;• Examples in proximity to matched prob- &#10;lems &#10;Lb. Intra-Example Features &#10;• Integration of example parts &#10;• Use of multiple modalities (aural, &#10;visual, etc.) &#10;• Clarity of subgoal structure &#10;• Completeness/incompleteness of &#10;example &#10;IV. Situational Factors &#10;• Short training / prompting to &#10;self explain examples &#10;(Social incentives to explain &#10;examples) &#10;Ill. Quality of Outcomes: &#10;Transfer Performance &#10;(e.g., early schemas and de- &#10;clarative knowledge struc- &#10;tures representing concepts &#10;illustrated in examples) &#10;ll. Quality Of Students' Self &#10;Explanations &#10;(e.g., covert and explicit &#10;statements about anticipated &#10;next steps, the meaning and &#10;principles behind a procedure) &#10;V. Personal Self-Explanation &#10;Style &#10;(e.g., principle-based explainers, &#10;anticipative reasoners) &#10;Figure 2. Framework for discussing the causal interrelations among three major categoreis of factors influencing the learning from &#10;worked examples ">
            <a:extLst>
              <a:ext uri="{FF2B5EF4-FFF2-40B4-BE49-F238E27FC236}">
                <a16:creationId xmlns:a16="http://schemas.microsoft.com/office/drawing/2014/main" id="{44C6BF45-3EE5-837A-A548-C7A8663CDC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8474" y="759524"/>
            <a:ext cx="8800666" cy="62215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9429455-F767-ABCF-FB87-6168779A54C1}"/>
              </a:ext>
            </a:extLst>
          </p:cNvPr>
          <p:cNvSpPr>
            <a:spLocks noGrp="1"/>
          </p:cNvSpPr>
          <p:nvPr>
            <p:ph type="title"/>
          </p:nvPr>
        </p:nvSpPr>
        <p:spPr/>
        <p:txBody>
          <a:bodyPr>
            <a:normAutofit/>
          </a:bodyPr>
          <a:lstStyle/>
          <a:p>
            <a:r>
              <a:rPr lang="en-AU" sz="4000" dirty="0">
                <a:effectLst/>
                <a:latin typeface="Calibri Light" panose="020F0302020204030204" pitchFamily="34" charset="0"/>
              </a:rPr>
              <a:t>Elaborations</a:t>
            </a:r>
            <a:endParaRPr lang="en-AU" sz="8000" dirty="0"/>
          </a:p>
        </p:txBody>
      </p:sp>
      <p:sp>
        <p:nvSpPr>
          <p:cNvPr id="5" name="TextBox 4">
            <a:extLst>
              <a:ext uri="{FF2B5EF4-FFF2-40B4-BE49-F238E27FC236}">
                <a16:creationId xmlns:a16="http://schemas.microsoft.com/office/drawing/2014/main" id="{B92005C6-E200-8A2E-C120-91B4F0EDA9CD}"/>
              </a:ext>
            </a:extLst>
          </p:cNvPr>
          <p:cNvSpPr txBox="1"/>
          <p:nvPr/>
        </p:nvSpPr>
        <p:spPr>
          <a:xfrm>
            <a:off x="1157591" y="6488668"/>
            <a:ext cx="11466478" cy="369332"/>
          </a:xfrm>
          <a:prstGeom prst="rect">
            <a:avLst/>
          </a:prstGeom>
          <a:noFill/>
        </p:spPr>
        <p:txBody>
          <a:bodyPr wrap="square">
            <a:spAutoFit/>
          </a:bodyPr>
          <a:lstStyle/>
          <a:p>
            <a:pPr marL="342900" marR="0">
              <a:spcBef>
                <a:spcPts val="0"/>
              </a:spcBef>
              <a:spcAft>
                <a:spcPts val="0"/>
              </a:spcAft>
            </a:pPr>
            <a:r>
              <a:rPr lang="en-AU" sz="1800" b="1" dirty="0">
                <a:effectLst/>
                <a:latin typeface="Calibri" panose="020F0502020204030204" pitchFamily="34" charset="0"/>
              </a:rPr>
              <a:t>Atkinson, Derry, </a:t>
            </a:r>
            <a:r>
              <a:rPr lang="en-AU" sz="1800" b="1" dirty="0" err="1">
                <a:effectLst/>
                <a:latin typeface="Calibri" panose="020F0502020204030204" pitchFamily="34" charset="0"/>
              </a:rPr>
              <a:t>Renkl</a:t>
            </a:r>
            <a:r>
              <a:rPr lang="en-AU" sz="1800" b="1" dirty="0">
                <a:effectLst/>
                <a:latin typeface="Calibri" panose="020F0502020204030204" pitchFamily="34" charset="0"/>
              </a:rPr>
              <a:t>, Wortham - Learning from Examples: Instructional Principles from the Worked Examples</a:t>
            </a:r>
            <a:endParaRPr lang="en-AU" sz="1800" dirty="0">
              <a:effectLst/>
              <a:latin typeface="Calibri" panose="020F0502020204030204" pitchFamily="34" charset="0"/>
            </a:endParaRPr>
          </a:p>
        </p:txBody>
      </p:sp>
    </p:spTree>
    <p:extLst>
      <p:ext uri="{BB962C8B-B14F-4D97-AF65-F5344CB8AC3E}">
        <p14:creationId xmlns:p14="http://schemas.microsoft.com/office/powerpoint/2010/main" val="126891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50"/>
                                        <p:tgtEl>
                                          <p:spTgt spid="23554"/>
                                        </p:tgtEl>
                                      </p:cBhvr>
                                    </p:animEffect>
                                  </p:childTnLst>
                                </p:cTn>
                              </p:par>
                              <p:par>
                                <p:cTn id="8" presetID="42" presetClass="path" presetSubtype="0" decel="100000" fill="hold" nodeType="withEffect">
                                  <p:stCondLst>
                                    <p:cond delay="0"/>
                                  </p:stCondLst>
                                  <p:childTnLst>
                                    <p:animMotion origin="layout" path="M 1.25E-6 0.03889 L 1.25E-6 1.85185E-6 " pathEditMode="relative" rAng="0" ptsTypes="AA">
                                      <p:cBhvr>
                                        <p:cTn id="9" dur="500" fill="hold"/>
                                        <p:tgtEl>
                                          <p:spTgt spid="23554"/>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C428E-F619-F0D2-6DA5-004340F94E1A}"/>
              </a:ext>
            </a:extLst>
          </p:cNvPr>
          <p:cNvSpPr>
            <a:spLocks noGrp="1"/>
          </p:cNvSpPr>
          <p:nvPr>
            <p:ph type="title"/>
          </p:nvPr>
        </p:nvSpPr>
        <p:spPr/>
        <p:txBody>
          <a:bodyPr/>
          <a:lstStyle/>
          <a:p>
            <a:r>
              <a:rPr lang="en-GB" dirty="0"/>
              <a:t>Regularity in Student Learning Rate</a:t>
            </a:r>
            <a:endParaRPr lang="en-AU" dirty="0"/>
          </a:p>
        </p:txBody>
      </p:sp>
      <p:sp>
        <p:nvSpPr>
          <p:cNvPr id="5" name="TextBox 4">
            <a:extLst>
              <a:ext uri="{FF2B5EF4-FFF2-40B4-BE49-F238E27FC236}">
                <a16:creationId xmlns:a16="http://schemas.microsoft.com/office/drawing/2014/main" id="{7426AC4E-ECC1-F509-7A01-1A7C3BF07DF8}"/>
              </a:ext>
            </a:extLst>
          </p:cNvPr>
          <p:cNvSpPr txBox="1"/>
          <p:nvPr/>
        </p:nvSpPr>
        <p:spPr>
          <a:xfrm>
            <a:off x="3259394" y="6488668"/>
            <a:ext cx="8893275" cy="369332"/>
          </a:xfrm>
          <a:prstGeom prst="rect">
            <a:avLst/>
          </a:prstGeom>
          <a:noFill/>
        </p:spPr>
        <p:txBody>
          <a:bodyPr wrap="square">
            <a:spAutoFit/>
          </a:bodyPr>
          <a:lstStyle/>
          <a:p>
            <a:pPr algn="r"/>
            <a:r>
              <a:rPr lang="en-GB" b="1" i="0" dirty="0">
                <a:effectLst/>
                <a:latin typeface="Calibri" panose="020F0502020204030204" pitchFamily="34" charset="0"/>
              </a:rPr>
              <a:t>Koedinger, Carvalho, Liu, and McLaughlin</a:t>
            </a:r>
            <a:r>
              <a:rPr lang="en-GB" b="1" dirty="0">
                <a:latin typeface="Calibri" panose="020F0502020204030204" pitchFamily="34" charset="0"/>
              </a:rPr>
              <a:t> - </a:t>
            </a:r>
            <a:r>
              <a:rPr lang="en-GB" b="1" i="0" dirty="0">
                <a:effectLst/>
                <a:latin typeface="Calibri" panose="020F0502020204030204" pitchFamily="34" charset="0"/>
              </a:rPr>
              <a:t>An astonishing regularity in student learning rate</a:t>
            </a:r>
            <a:endParaRPr lang="en-AU" b="1" dirty="0"/>
          </a:p>
        </p:txBody>
      </p:sp>
      <p:sp>
        <p:nvSpPr>
          <p:cNvPr id="20" name="TextBox 19">
            <a:extLst>
              <a:ext uri="{FF2B5EF4-FFF2-40B4-BE49-F238E27FC236}">
                <a16:creationId xmlns:a16="http://schemas.microsoft.com/office/drawing/2014/main" id="{2165BF10-A50F-C623-8671-FF09ACA57763}"/>
              </a:ext>
            </a:extLst>
          </p:cNvPr>
          <p:cNvSpPr txBox="1"/>
          <p:nvPr/>
        </p:nvSpPr>
        <p:spPr>
          <a:xfrm>
            <a:off x="7120759" y="3976123"/>
            <a:ext cx="4498427" cy="1938992"/>
          </a:xfrm>
          <a:prstGeom prst="rect">
            <a:avLst/>
          </a:prstGeom>
          <a:noFill/>
        </p:spPr>
        <p:txBody>
          <a:bodyPr wrap="square">
            <a:spAutoFit/>
          </a:bodyPr>
          <a:lstStyle/>
          <a:p>
            <a:r>
              <a:rPr lang="en-AU" sz="2400" dirty="0"/>
              <a:t>"The median overall learning rate across datasets … converts to a 2.5 percentage point increase for one practice opportunity from the median intercept of 65%"</a:t>
            </a:r>
          </a:p>
        </p:txBody>
      </p:sp>
      <p:sp>
        <p:nvSpPr>
          <p:cNvPr id="22" name="TextBox 21">
            <a:extLst>
              <a:ext uri="{FF2B5EF4-FFF2-40B4-BE49-F238E27FC236}">
                <a16:creationId xmlns:a16="http://schemas.microsoft.com/office/drawing/2014/main" id="{F5ACBCE7-6D42-E0BF-6C16-046589824DA0}"/>
              </a:ext>
            </a:extLst>
          </p:cNvPr>
          <p:cNvSpPr txBox="1"/>
          <p:nvPr/>
        </p:nvSpPr>
        <p:spPr>
          <a:xfrm>
            <a:off x="673849" y="3976123"/>
            <a:ext cx="6101254" cy="1938992"/>
          </a:xfrm>
          <a:prstGeom prst="rect">
            <a:avLst/>
          </a:prstGeom>
          <a:noFill/>
        </p:spPr>
        <p:txBody>
          <a:bodyPr wrap="square">
            <a:spAutoFit/>
          </a:bodyPr>
          <a:lstStyle/>
          <a:p>
            <a:r>
              <a:rPr lang="en-AU" sz="2400" dirty="0"/>
              <a:t>“the typical student is starting practice well below mastery despite having been provided with verbal instruction in the form of readings and lectures prior to the deliberate practice experiences in our data.”</a:t>
            </a:r>
          </a:p>
        </p:txBody>
      </p:sp>
      <p:graphicFrame>
        <p:nvGraphicFramePr>
          <p:cNvPr id="25" name="Table 25">
            <a:extLst>
              <a:ext uri="{FF2B5EF4-FFF2-40B4-BE49-F238E27FC236}">
                <a16:creationId xmlns:a16="http://schemas.microsoft.com/office/drawing/2014/main" id="{6D96D8EA-8642-3210-2AD6-1CB3EE912C85}"/>
              </a:ext>
            </a:extLst>
          </p:cNvPr>
          <p:cNvGraphicFramePr>
            <a:graphicFrameLocks noGrp="1"/>
          </p:cNvGraphicFramePr>
          <p:nvPr>
            <p:extLst>
              <p:ext uri="{D42A27DB-BD31-4B8C-83A1-F6EECF244321}">
                <p14:modId xmlns:p14="http://schemas.microsoft.com/office/powerpoint/2010/main" val="4041396027"/>
              </p:ext>
            </p:extLst>
          </p:nvPr>
        </p:nvGraphicFramePr>
        <p:xfrm>
          <a:off x="2071414" y="1634577"/>
          <a:ext cx="7931807" cy="1483360"/>
        </p:xfrm>
        <a:graphic>
          <a:graphicData uri="http://schemas.openxmlformats.org/drawingml/2006/table">
            <a:tbl>
              <a:tblPr firstRow="1" bandRow="1">
                <a:tableStyleId>{5FD0F851-EC5A-4D38-B0AD-8093EC10F338}</a:tableStyleId>
              </a:tblPr>
              <a:tblGrid>
                <a:gridCol w="1215696">
                  <a:extLst>
                    <a:ext uri="{9D8B030D-6E8A-4147-A177-3AD203B41FA5}">
                      <a16:colId xmlns:a16="http://schemas.microsoft.com/office/drawing/2014/main" val="3043232258"/>
                    </a:ext>
                  </a:extLst>
                </a:gridCol>
                <a:gridCol w="1860331">
                  <a:extLst>
                    <a:ext uri="{9D8B030D-6E8A-4147-A177-3AD203B41FA5}">
                      <a16:colId xmlns:a16="http://schemas.microsoft.com/office/drawing/2014/main" val="2177720501"/>
                    </a:ext>
                  </a:extLst>
                </a:gridCol>
                <a:gridCol w="4855780">
                  <a:extLst>
                    <a:ext uri="{9D8B030D-6E8A-4147-A177-3AD203B41FA5}">
                      <a16:colId xmlns:a16="http://schemas.microsoft.com/office/drawing/2014/main" val="1000473323"/>
                    </a:ext>
                  </a:extLst>
                </a:gridCol>
              </a:tblGrid>
              <a:tr h="370840">
                <a:tc>
                  <a:txBody>
                    <a:bodyPr/>
                    <a:lstStyle/>
                    <a:p>
                      <a:r>
                        <a:rPr lang="en-AU" dirty="0"/>
                        <a:t>percentile</a:t>
                      </a:r>
                    </a:p>
                  </a:txBody>
                  <a:tcPr/>
                </a:tc>
                <a:tc>
                  <a:txBody>
                    <a:bodyPr/>
                    <a:lstStyle/>
                    <a:p>
                      <a:r>
                        <a:rPr lang="en-AU" dirty="0"/>
                        <a:t>starting accuracy</a:t>
                      </a:r>
                    </a:p>
                  </a:txBody>
                  <a:tcPr/>
                </a:tc>
                <a:tc>
                  <a:txBody>
                    <a:bodyPr/>
                    <a:lstStyle/>
                    <a:p>
                      <a:r>
                        <a:rPr lang="en-AU" dirty="0"/>
                        <a:t>median number of opportunities to 80% mastery</a:t>
                      </a:r>
                    </a:p>
                  </a:txBody>
                  <a:tcPr/>
                </a:tc>
                <a:extLst>
                  <a:ext uri="{0D108BD9-81ED-4DB2-BD59-A6C34878D82A}">
                    <a16:rowId xmlns:a16="http://schemas.microsoft.com/office/drawing/2014/main" val="52303585"/>
                  </a:ext>
                </a:extLst>
              </a:tr>
              <a:tr h="370840">
                <a:tc>
                  <a:txBody>
                    <a:bodyPr/>
                    <a:lstStyle/>
                    <a:p>
                      <a:pPr algn="ctr"/>
                      <a:r>
                        <a:rPr lang="en-AU" dirty="0"/>
                        <a:t>25</a:t>
                      </a:r>
                      <a:r>
                        <a:rPr lang="en-AU" baseline="30000" dirty="0"/>
                        <a:t>th</a:t>
                      </a:r>
                      <a:endParaRPr lang="en-AU" dirty="0"/>
                    </a:p>
                  </a:txBody>
                  <a:tcPr/>
                </a:tc>
                <a:tc>
                  <a:txBody>
                    <a:bodyPr/>
                    <a:lstStyle/>
                    <a:p>
                      <a:pPr algn="ctr"/>
                      <a:r>
                        <a:rPr lang="en-AU" dirty="0"/>
                        <a:t>55%</a:t>
                      </a:r>
                    </a:p>
                  </a:txBody>
                  <a:tcPr/>
                </a:tc>
                <a:tc>
                  <a:txBody>
                    <a:bodyPr/>
                    <a:lstStyle/>
                    <a:p>
                      <a:pPr algn="ctr"/>
                      <a:r>
                        <a:rPr lang="en-AU" dirty="0"/>
                        <a:t>13.13</a:t>
                      </a:r>
                    </a:p>
                  </a:txBody>
                  <a:tcPr/>
                </a:tc>
                <a:extLst>
                  <a:ext uri="{0D108BD9-81ED-4DB2-BD59-A6C34878D82A}">
                    <a16:rowId xmlns:a16="http://schemas.microsoft.com/office/drawing/2014/main" val="3668251379"/>
                  </a:ext>
                </a:extLst>
              </a:tr>
              <a:tr h="370840">
                <a:tc>
                  <a:txBody>
                    <a:bodyPr/>
                    <a:lstStyle/>
                    <a:p>
                      <a:pPr algn="ctr"/>
                      <a:r>
                        <a:rPr lang="en-AU" dirty="0"/>
                        <a:t>50</a:t>
                      </a:r>
                      <a:r>
                        <a:rPr lang="en-AU" baseline="30000" dirty="0"/>
                        <a:t>th</a:t>
                      </a:r>
                      <a:endParaRPr lang="en-AU" dirty="0"/>
                    </a:p>
                  </a:txBody>
                  <a:tcPr/>
                </a:tc>
                <a:tc>
                  <a:txBody>
                    <a:bodyPr/>
                    <a:lstStyle/>
                    <a:p>
                      <a:pPr algn="ctr"/>
                      <a:r>
                        <a:rPr lang="en-AU" dirty="0"/>
                        <a:t>65%</a:t>
                      </a:r>
                    </a:p>
                  </a:txBody>
                  <a:tcPr/>
                </a:tc>
                <a:tc>
                  <a:txBody>
                    <a:bodyPr/>
                    <a:lstStyle/>
                    <a:p>
                      <a:pPr algn="ctr"/>
                      <a:r>
                        <a:rPr lang="en-AU" dirty="0"/>
                        <a:t>7.24</a:t>
                      </a:r>
                    </a:p>
                  </a:txBody>
                  <a:tcPr/>
                </a:tc>
                <a:extLst>
                  <a:ext uri="{0D108BD9-81ED-4DB2-BD59-A6C34878D82A}">
                    <a16:rowId xmlns:a16="http://schemas.microsoft.com/office/drawing/2014/main" val="2870186204"/>
                  </a:ext>
                </a:extLst>
              </a:tr>
              <a:tr h="370840">
                <a:tc>
                  <a:txBody>
                    <a:bodyPr/>
                    <a:lstStyle/>
                    <a:p>
                      <a:pPr algn="ctr"/>
                      <a:r>
                        <a:rPr lang="en-AU" dirty="0"/>
                        <a:t>75</a:t>
                      </a:r>
                      <a:r>
                        <a:rPr lang="en-AU" baseline="30000" dirty="0"/>
                        <a:t>th</a:t>
                      </a:r>
                      <a:endParaRPr lang="en-AU" dirty="0"/>
                    </a:p>
                  </a:txBody>
                  <a:tcPr/>
                </a:tc>
                <a:tc>
                  <a:txBody>
                    <a:bodyPr/>
                    <a:lstStyle/>
                    <a:p>
                      <a:pPr algn="ctr"/>
                      <a:r>
                        <a:rPr lang="en-AU" dirty="0"/>
                        <a:t>75%</a:t>
                      </a:r>
                    </a:p>
                  </a:txBody>
                  <a:tcPr/>
                </a:tc>
                <a:tc>
                  <a:txBody>
                    <a:bodyPr/>
                    <a:lstStyle/>
                    <a:p>
                      <a:pPr algn="ctr"/>
                      <a:r>
                        <a:rPr lang="en-AU" dirty="0"/>
                        <a:t>3.66</a:t>
                      </a:r>
                    </a:p>
                  </a:txBody>
                  <a:tcPr/>
                </a:tc>
                <a:extLst>
                  <a:ext uri="{0D108BD9-81ED-4DB2-BD59-A6C34878D82A}">
                    <a16:rowId xmlns:a16="http://schemas.microsoft.com/office/drawing/2014/main" val="2360904484"/>
                  </a:ext>
                </a:extLst>
              </a:tr>
            </a:tbl>
          </a:graphicData>
        </a:graphic>
      </p:graphicFrame>
      <p:sp>
        <p:nvSpPr>
          <p:cNvPr id="23" name="Arrow: Curved Right 22">
            <a:extLst>
              <a:ext uri="{FF2B5EF4-FFF2-40B4-BE49-F238E27FC236}">
                <a16:creationId xmlns:a16="http://schemas.microsoft.com/office/drawing/2014/main" id="{7F3C390B-45B0-3E6D-488B-3CBE363289AD}"/>
              </a:ext>
            </a:extLst>
          </p:cNvPr>
          <p:cNvSpPr/>
          <p:nvPr/>
        </p:nvSpPr>
        <p:spPr>
          <a:xfrm flipH="1" flipV="1">
            <a:off x="8161283" y="2053622"/>
            <a:ext cx="754117" cy="906518"/>
          </a:xfrm>
          <a:prstGeom prst="curved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895A809-1630-7514-012E-7D16D2C4DF84}"/>
                  </a:ext>
                </a:extLst>
              </p:cNvPr>
              <p:cNvSpPr txBox="1"/>
              <p:nvPr/>
            </p:nvSpPr>
            <p:spPr>
              <a:xfrm>
                <a:off x="8989238" y="2299313"/>
                <a:ext cx="2901372" cy="523220"/>
              </a:xfrm>
              <a:prstGeom prst="rect">
                <a:avLst/>
              </a:prstGeom>
              <a:noFill/>
            </p:spPr>
            <p:txBody>
              <a:bodyPr wrap="none" rtlCol="0">
                <a:spAutoFit/>
              </a:bodyPr>
              <a:lstStyle/>
              <a:p>
                <a14:m>
                  <m:oMath xmlns:m="http://schemas.openxmlformats.org/officeDocument/2006/math">
                    <m:r>
                      <a:rPr lang="en-AU" sz="2800" b="0" i="1" smtClean="0">
                        <a:solidFill>
                          <a:srgbClr val="00B0F0"/>
                        </a:solidFill>
                        <a:latin typeface="Cambria Math" panose="02040503050406030204" pitchFamily="18" charset="0"/>
                      </a:rPr>
                      <m:t>×3</m:t>
                    </m:r>
                  </m:oMath>
                </a14:m>
                <a:r>
                  <a:rPr lang="en-AU" sz="2800" dirty="0">
                    <a:solidFill>
                      <a:srgbClr val="00B0F0"/>
                    </a:solidFill>
                  </a:rPr>
                  <a:t> opportunities!</a:t>
                </a:r>
              </a:p>
            </p:txBody>
          </p:sp>
        </mc:Choice>
        <mc:Fallback xmlns="">
          <p:sp>
            <p:nvSpPr>
              <p:cNvPr id="24" name="TextBox 23">
                <a:extLst>
                  <a:ext uri="{FF2B5EF4-FFF2-40B4-BE49-F238E27FC236}">
                    <a16:creationId xmlns:a16="http://schemas.microsoft.com/office/drawing/2014/main" id="{2895A809-1630-7514-012E-7D16D2C4DF84}"/>
                  </a:ext>
                </a:extLst>
              </p:cNvPr>
              <p:cNvSpPr txBox="1">
                <a:spLocks noRot="1" noChangeAspect="1" noMove="1" noResize="1" noEditPoints="1" noAdjustHandles="1" noChangeArrowheads="1" noChangeShapeType="1" noTextEdit="1"/>
              </p:cNvSpPr>
              <p:nvPr/>
            </p:nvSpPr>
            <p:spPr>
              <a:xfrm>
                <a:off x="8989238" y="2299313"/>
                <a:ext cx="2901372" cy="523220"/>
              </a:xfrm>
              <a:prstGeom prst="rect">
                <a:avLst/>
              </a:prstGeom>
              <a:blipFill>
                <a:blip r:embed="rId2"/>
                <a:stretch>
                  <a:fillRect t="-10465" r="-2311" b="-32558"/>
                </a:stretch>
              </a:blipFill>
            </p:spPr>
            <p:txBody>
              <a:bodyPr/>
              <a:lstStyle/>
              <a:p>
                <a:r>
                  <a:rPr lang="en-AU">
                    <a:noFill/>
                  </a:rPr>
                  <a:t> </a:t>
                </a:r>
              </a:p>
            </p:txBody>
          </p:sp>
        </mc:Fallback>
      </mc:AlternateContent>
      <p:sp>
        <p:nvSpPr>
          <p:cNvPr id="27" name="Arrow: Bent 26">
            <a:extLst>
              <a:ext uri="{FF2B5EF4-FFF2-40B4-BE49-F238E27FC236}">
                <a16:creationId xmlns:a16="http://schemas.microsoft.com/office/drawing/2014/main" id="{3C65AAC6-DAB8-DF1B-98B9-C9A765B4C275}"/>
              </a:ext>
            </a:extLst>
          </p:cNvPr>
          <p:cNvSpPr/>
          <p:nvPr/>
        </p:nvSpPr>
        <p:spPr>
          <a:xfrm>
            <a:off x="1508234" y="2376257"/>
            <a:ext cx="843455" cy="1483360"/>
          </a:xfrm>
          <a:prstGeom prst="ben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47411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50"/>
                                        <p:tgtEl>
                                          <p:spTgt spid="25"/>
                                        </p:tgtEl>
                                      </p:cBhvr>
                                    </p:animEffect>
                                  </p:childTnLst>
                                </p:cTn>
                              </p:par>
                              <p:par>
                                <p:cTn id="8" presetID="42" presetClass="path" presetSubtype="0" decel="100000" fill="hold" nodeType="withEffect">
                                  <p:stCondLst>
                                    <p:cond delay="0"/>
                                  </p:stCondLst>
                                  <p:childTnLst>
                                    <p:animMotion origin="layout" path="M -2.29167E-6 0.03889 L -2.29167E-6 2.22222E-6 " pathEditMode="relative" rAng="0" ptsTypes="AA">
                                      <p:cBhvr>
                                        <p:cTn id="9" dur="500" fill="hold"/>
                                        <p:tgtEl>
                                          <p:spTgt spid="25"/>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250"/>
                                        <p:tgtEl>
                                          <p:spTgt spid="27"/>
                                        </p:tgtEl>
                                      </p:cBhvr>
                                    </p:animEffect>
                                  </p:childTnLst>
                                </p:cTn>
                              </p:par>
                              <p:par>
                                <p:cTn id="15" presetID="42" presetClass="path" presetSubtype="0" decel="100000" fill="hold" grpId="1" nodeType="withEffect">
                                  <p:stCondLst>
                                    <p:cond delay="0"/>
                                  </p:stCondLst>
                                  <p:childTnLst>
                                    <p:animMotion origin="layout" path="M 1.25E-6 0.03889 L 1.25E-6 1.85185E-6 " pathEditMode="relative" rAng="0" ptsTypes="AA">
                                      <p:cBhvr>
                                        <p:cTn id="16" dur="500" fill="hold"/>
                                        <p:tgtEl>
                                          <p:spTgt spid="27"/>
                                        </p:tgtEl>
                                        <p:attrNameLst>
                                          <p:attrName>ppt_x</p:attrName>
                                          <p:attrName>ppt_y</p:attrName>
                                        </p:attrNameLst>
                                      </p:cBhvr>
                                      <p:rCtr x="0" y="-1944"/>
                                    </p:animMotion>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250"/>
                                        <p:tgtEl>
                                          <p:spTgt spid="22"/>
                                        </p:tgtEl>
                                      </p:cBhvr>
                                    </p:animEffect>
                                  </p:childTnLst>
                                </p:cTn>
                              </p:par>
                              <p:par>
                                <p:cTn id="20" presetID="42" presetClass="path" presetSubtype="0" decel="100000" fill="hold" grpId="1" nodeType="withEffect">
                                  <p:stCondLst>
                                    <p:cond delay="0"/>
                                  </p:stCondLst>
                                  <p:childTnLst>
                                    <p:animMotion origin="layout" path="M 1.25E-6 0.03889 L 1.25E-6 -4.81481E-6 " pathEditMode="relative" rAng="0" ptsTypes="AA">
                                      <p:cBhvr>
                                        <p:cTn id="21" dur="500" fill="hold"/>
                                        <p:tgtEl>
                                          <p:spTgt spid="22"/>
                                        </p:tgtEl>
                                        <p:attrNameLst>
                                          <p:attrName>ppt_x</p:attrName>
                                          <p:attrName>ppt_y</p:attrName>
                                        </p:attrNameLst>
                                      </p:cBhvr>
                                      <p:rCtr x="0" y="-1944"/>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250"/>
                                        <p:tgtEl>
                                          <p:spTgt spid="24"/>
                                        </p:tgtEl>
                                      </p:cBhvr>
                                    </p:animEffect>
                                  </p:childTnLst>
                                </p:cTn>
                              </p:par>
                              <p:par>
                                <p:cTn id="27" presetID="42" presetClass="path" presetSubtype="0" decel="100000" fill="hold" grpId="1" nodeType="withEffect">
                                  <p:stCondLst>
                                    <p:cond delay="0"/>
                                  </p:stCondLst>
                                  <p:childTnLst>
                                    <p:animMotion origin="layout" path="M 1.11022E-16 0.03889 L 1.11022E-16 3.7037E-7 " pathEditMode="relative" rAng="0" ptsTypes="AA">
                                      <p:cBhvr>
                                        <p:cTn id="28" dur="500" fill="hold"/>
                                        <p:tgtEl>
                                          <p:spTgt spid="24"/>
                                        </p:tgtEl>
                                        <p:attrNameLst>
                                          <p:attrName>ppt_x</p:attrName>
                                          <p:attrName>ppt_y</p:attrName>
                                        </p:attrNameLst>
                                      </p:cBhvr>
                                      <p:rCtr x="0" y="-1944"/>
                                    </p:animMotion>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50"/>
                                        <p:tgtEl>
                                          <p:spTgt spid="23"/>
                                        </p:tgtEl>
                                      </p:cBhvr>
                                    </p:animEffect>
                                  </p:childTnLst>
                                </p:cTn>
                              </p:par>
                              <p:par>
                                <p:cTn id="32" presetID="42" presetClass="path" presetSubtype="0" decel="100000" fill="hold" grpId="1" nodeType="withEffect">
                                  <p:stCondLst>
                                    <p:cond delay="0"/>
                                  </p:stCondLst>
                                  <p:childTnLst>
                                    <p:animMotion origin="layout" path="M -4.16667E-7 0.03889 L -4.16667E-7 7.40741E-7 " pathEditMode="relative" rAng="0" ptsTypes="AA">
                                      <p:cBhvr>
                                        <p:cTn id="33" dur="500" fill="hold"/>
                                        <p:tgtEl>
                                          <p:spTgt spid="23"/>
                                        </p:tgtEl>
                                        <p:attrNameLst>
                                          <p:attrName>ppt_x</p:attrName>
                                          <p:attrName>ppt_y</p:attrName>
                                        </p:attrNameLst>
                                      </p:cBhvr>
                                      <p:rCtr x="0" y="-1944"/>
                                    </p:animMotion>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250"/>
                                        <p:tgtEl>
                                          <p:spTgt spid="20"/>
                                        </p:tgtEl>
                                      </p:cBhvr>
                                    </p:animEffect>
                                  </p:childTnLst>
                                </p:cTn>
                              </p:par>
                              <p:par>
                                <p:cTn id="39" presetID="42" presetClass="path" presetSubtype="0" decel="100000" fill="hold" grpId="1" nodeType="withEffect">
                                  <p:stCondLst>
                                    <p:cond delay="0"/>
                                  </p:stCondLst>
                                  <p:childTnLst>
                                    <p:animMotion origin="layout" path="M 4.16667E-7 0.03889 L 4.16667E-7 -4.81481E-6 " pathEditMode="relative" rAng="0" ptsTypes="AA">
                                      <p:cBhvr>
                                        <p:cTn id="40" dur="500" fill="hold"/>
                                        <p:tgtEl>
                                          <p:spTgt spid="20"/>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2" grpId="0"/>
      <p:bldP spid="22" grpId="1"/>
      <p:bldP spid="23" grpId="0" animBg="1"/>
      <p:bldP spid="23" grpId="1" animBg="1"/>
      <p:bldP spid="24" grpId="0"/>
      <p:bldP spid="24" grpId="1"/>
      <p:bldP spid="27" grpId="0" animBg="1"/>
      <p:bldP spid="2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C428E-F619-F0D2-6DA5-004340F94E1A}"/>
              </a:ext>
            </a:extLst>
          </p:cNvPr>
          <p:cNvSpPr>
            <a:spLocks noGrp="1"/>
          </p:cNvSpPr>
          <p:nvPr>
            <p:ph type="title"/>
          </p:nvPr>
        </p:nvSpPr>
        <p:spPr/>
        <p:txBody>
          <a:bodyPr/>
          <a:lstStyle/>
          <a:p>
            <a:r>
              <a:rPr lang="en-GB" dirty="0"/>
              <a:t>Regularity in Student Learning Rate</a:t>
            </a:r>
            <a:endParaRPr lang="en-AU" dirty="0"/>
          </a:p>
        </p:txBody>
      </p:sp>
      <p:sp>
        <p:nvSpPr>
          <p:cNvPr id="5" name="TextBox 4">
            <a:extLst>
              <a:ext uri="{FF2B5EF4-FFF2-40B4-BE49-F238E27FC236}">
                <a16:creationId xmlns:a16="http://schemas.microsoft.com/office/drawing/2014/main" id="{7426AC4E-ECC1-F509-7A01-1A7C3BF07DF8}"/>
              </a:ext>
            </a:extLst>
          </p:cNvPr>
          <p:cNvSpPr txBox="1"/>
          <p:nvPr/>
        </p:nvSpPr>
        <p:spPr>
          <a:xfrm>
            <a:off x="3259394" y="6488668"/>
            <a:ext cx="8893275" cy="369332"/>
          </a:xfrm>
          <a:prstGeom prst="rect">
            <a:avLst/>
          </a:prstGeom>
          <a:noFill/>
        </p:spPr>
        <p:txBody>
          <a:bodyPr wrap="square">
            <a:spAutoFit/>
          </a:bodyPr>
          <a:lstStyle/>
          <a:p>
            <a:pPr algn="r"/>
            <a:r>
              <a:rPr lang="en-GB" b="1" i="0" dirty="0">
                <a:effectLst/>
                <a:latin typeface="Calibri" panose="020F0502020204030204" pitchFamily="34" charset="0"/>
              </a:rPr>
              <a:t>Koedinger, Carvalho, Liu, and McLaughlin</a:t>
            </a:r>
            <a:r>
              <a:rPr lang="en-GB" b="1" dirty="0">
                <a:latin typeface="Calibri" panose="020F0502020204030204" pitchFamily="34" charset="0"/>
              </a:rPr>
              <a:t> - </a:t>
            </a:r>
            <a:r>
              <a:rPr lang="en-GB" b="1" i="0" dirty="0">
                <a:effectLst/>
                <a:latin typeface="Calibri" panose="020F0502020204030204" pitchFamily="34" charset="0"/>
              </a:rPr>
              <a:t>An astonishing regularity in student learning rate</a:t>
            </a:r>
            <a:endParaRPr lang="en-AU" b="1" dirty="0"/>
          </a:p>
        </p:txBody>
      </p:sp>
      <p:sp>
        <p:nvSpPr>
          <p:cNvPr id="7" name="TextBox 6">
            <a:extLst>
              <a:ext uri="{FF2B5EF4-FFF2-40B4-BE49-F238E27FC236}">
                <a16:creationId xmlns:a16="http://schemas.microsoft.com/office/drawing/2014/main" id="{6860BBAA-C803-475B-5D51-8C67FA1AE485}"/>
              </a:ext>
            </a:extLst>
          </p:cNvPr>
          <p:cNvSpPr txBox="1"/>
          <p:nvPr/>
        </p:nvSpPr>
        <p:spPr>
          <a:xfrm>
            <a:off x="838200" y="1690688"/>
            <a:ext cx="10726976" cy="1569660"/>
          </a:xfrm>
          <a:prstGeom prst="rect">
            <a:avLst/>
          </a:prstGeom>
          <a:noFill/>
        </p:spPr>
        <p:txBody>
          <a:bodyPr wrap="none" rtlCol="0">
            <a:spAutoFit/>
          </a:bodyPr>
          <a:lstStyle/>
          <a:p>
            <a:r>
              <a:rPr lang="en-GB" sz="2400" dirty="0"/>
              <a:t>Compare this to grouping students by learning rate (as opposed to initial knowledge)</a:t>
            </a:r>
          </a:p>
          <a:p>
            <a:pPr marL="285750" indent="-285750">
              <a:buFont typeface="Arial" panose="020B0604020202020204" pitchFamily="34" charset="0"/>
              <a:buChar char="•"/>
            </a:pPr>
            <a:r>
              <a:rPr lang="en-GB" sz="2400" dirty="0"/>
              <a:t>25th percentile (slower), 7.89 opportunities</a:t>
            </a:r>
          </a:p>
          <a:p>
            <a:pPr marL="285750" indent="-285750">
              <a:buFont typeface="Arial" panose="020B0604020202020204" pitchFamily="34" charset="0"/>
              <a:buChar char="•"/>
            </a:pPr>
            <a:r>
              <a:rPr lang="en-GB" sz="2400" dirty="0"/>
              <a:t>50th percentile (typical), 7.27 opportunities</a:t>
            </a:r>
          </a:p>
          <a:p>
            <a:pPr marL="285750" indent="-285750">
              <a:buFont typeface="Arial" panose="020B0604020202020204" pitchFamily="34" charset="0"/>
              <a:buChar char="•"/>
            </a:pPr>
            <a:r>
              <a:rPr lang="en-GB" sz="2400" dirty="0"/>
              <a:t>75th percentile (faster), 6.94 opportunities</a:t>
            </a:r>
            <a:endParaRPr lang="en-AU" sz="2400" dirty="0"/>
          </a:p>
        </p:txBody>
      </p:sp>
      <p:grpSp>
        <p:nvGrpSpPr>
          <p:cNvPr id="12" name="Group 11">
            <a:extLst>
              <a:ext uri="{FF2B5EF4-FFF2-40B4-BE49-F238E27FC236}">
                <a16:creationId xmlns:a16="http://schemas.microsoft.com/office/drawing/2014/main" id="{56C3DFA3-E372-625B-BC95-D29B2682A196}"/>
              </a:ext>
            </a:extLst>
          </p:cNvPr>
          <p:cNvGrpSpPr/>
          <p:nvPr/>
        </p:nvGrpSpPr>
        <p:grpSpPr>
          <a:xfrm>
            <a:off x="5295774" y="3506263"/>
            <a:ext cx="6058026" cy="2364826"/>
            <a:chOff x="1842472" y="371027"/>
            <a:chExt cx="8811855" cy="2736870"/>
          </a:xfrm>
        </p:grpSpPr>
        <p:pic>
          <p:nvPicPr>
            <p:cNvPr id="10" name="Picture 9">
              <a:extLst>
                <a:ext uri="{FF2B5EF4-FFF2-40B4-BE49-F238E27FC236}">
                  <a16:creationId xmlns:a16="http://schemas.microsoft.com/office/drawing/2014/main" id="{0262A46B-3DB3-ACEC-3962-82C6F54D6CAF}"/>
                </a:ext>
              </a:extLst>
            </p:cNvPr>
            <p:cNvPicPr>
              <a:picLocks noChangeAspect="1"/>
            </p:cNvPicPr>
            <p:nvPr/>
          </p:nvPicPr>
          <p:blipFill rotWithShape="1">
            <a:blip r:embed="rId2"/>
            <a:srcRect t="95302"/>
            <a:stretch/>
          </p:blipFill>
          <p:spPr>
            <a:xfrm>
              <a:off x="1842472" y="2806262"/>
              <a:ext cx="8811855" cy="301635"/>
            </a:xfrm>
            <a:prstGeom prst="rect">
              <a:avLst/>
            </a:prstGeom>
          </p:spPr>
        </p:pic>
        <p:pic>
          <p:nvPicPr>
            <p:cNvPr id="11" name="Picture 10">
              <a:extLst>
                <a:ext uri="{FF2B5EF4-FFF2-40B4-BE49-F238E27FC236}">
                  <a16:creationId xmlns:a16="http://schemas.microsoft.com/office/drawing/2014/main" id="{C3F7720B-7D04-FB5C-A6A6-D455B3F95DDA}"/>
                </a:ext>
              </a:extLst>
            </p:cNvPr>
            <p:cNvPicPr>
              <a:picLocks noChangeAspect="1"/>
            </p:cNvPicPr>
            <p:nvPr/>
          </p:nvPicPr>
          <p:blipFill rotWithShape="1">
            <a:blip r:embed="rId2"/>
            <a:srcRect b="62072"/>
            <a:stretch/>
          </p:blipFill>
          <p:spPr>
            <a:xfrm>
              <a:off x="1842472" y="371027"/>
              <a:ext cx="8811855" cy="2435235"/>
            </a:xfrm>
            <a:prstGeom prst="rect">
              <a:avLst/>
            </a:prstGeom>
          </p:spPr>
        </p:pic>
      </p:grpSp>
      <p:sp>
        <p:nvSpPr>
          <p:cNvPr id="4" name="TextBox 3">
            <a:extLst>
              <a:ext uri="{FF2B5EF4-FFF2-40B4-BE49-F238E27FC236}">
                <a16:creationId xmlns:a16="http://schemas.microsoft.com/office/drawing/2014/main" id="{60108D55-F277-FE35-0003-02F584CCD2AE}"/>
              </a:ext>
            </a:extLst>
          </p:cNvPr>
          <p:cNvSpPr txBox="1"/>
          <p:nvPr/>
        </p:nvSpPr>
        <p:spPr>
          <a:xfrm>
            <a:off x="838200" y="3683849"/>
            <a:ext cx="3986048" cy="1569660"/>
          </a:xfrm>
          <a:prstGeom prst="rect">
            <a:avLst/>
          </a:prstGeom>
          <a:noFill/>
        </p:spPr>
        <p:txBody>
          <a:bodyPr wrap="square">
            <a:spAutoFit/>
          </a:bodyPr>
          <a:lstStyle/>
          <a:p>
            <a:r>
              <a:rPr lang="en-AU" sz="2400" dirty="0"/>
              <a:t>That is, "a typical slower learner needs only one extra opportunity to keep pace with a typical faster learner."</a:t>
            </a:r>
          </a:p>
        </p:txBody>
      </p:sp>
      <p:sp>
        <p:nvSpPr>
          <p:cNvPr id="8" name="TextBox 7">
            <a:extLst>
              <a:ext uri="{FF2B5EF4-FFF2-40B4-BE49-F238E27FC236}">
                <a16:creationId xmlns:a16="http://schemas.microsoft.com/office/drawing/2014/main" id="{1F2C1B71-86AB-9AAF-3C60-7B6B9D46D25B}"/>
              </a:ext>
            </a:extLst>
          </p:cNvPr>
          <p:cNvSpPr txBox="1"/>
          <p:nvPr/>
        </p:nvSpPr>
        <p:spPr>
          <a:xfrm>
            <a:off x="5404354" y="4854379"/>
            <a:ext cx="797334" cy="276999"/>
          </a:xfrm>
          <a:prstGeom prst="rect">
            <a:avLst/>
          </a:prstGeom>
          <a:noFill/>
        </p:spPr>
        <p:txBody>
          <a:bodyPr wrap="none" rtlCol="0">
            <a:spAutoFit/>
          </a:bodyPr>
          <a:lstStyle/>
          <a:p>
            <a:r>
              <a:rPr lang="en-AU" sz="1200" dirty="0"/>
              <a:t>*log scale</a:t>
            </a:r>
          </a:p>
        </p:txBody>
      </p:sp>
    </p:spTree>
    <p:extLst>
      <p:ext uri="{BB962C8B-B14F-4D97-AF65-F5344CB8AC3E}">
        <p14:creationId xmlns:p14="http://schemas.microsoft.com/office/powerpoint/2010/main" val="89671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42" presetClass="path" presetSubtype="0" decel="100000" fill="hold" grpId="1" nodeType="withEffect">
                                  <p:stCondLst>
                                    <p:cond delay="0"/>
                                  </p:stCondLst>
                                  <p:childTnLst>
                                    <p:animMotion origin="layout" path="M -3.75E-6 0.03889 L -3.75E-6 3.7037E-7 " pathEditMode="relative" rAng="0" ptsTypes="AA">
                                      <p:cBhvr>
                                        <p:cTn id="9" dur="500" fill="hold"/>
                                        <p:tgtEl>
                                          <p:spTgt spid="7"/>
                                        </p:tgtEl>
                                        <p:attrNameLst>
                                          <p:attrName>ppt_x</p:attrName>
                                          <p:attrName>ppt_y</p:attrName>
                                        </p:attrNameLst>
                                      </p:cBhvr>
                                      <p:rCtr x="0" y="-1944"/>
                                    </p:animMotion>
                                  </p:childTnLst>
                                </p:cTn>
                              </p:par>
                              <p:par>
                                <p:cTn id="10" presetID="10"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42" presetClass="path" presetSubtype="0" decel="100000" fill="hold" nodeType="withEffect">
                                  <p:stCondLst>
                                    <p:cond delay="0"/>
                                  </p:stCondLst>
                                  <p:childTnLst>
                                    <p:animMotion origin="layout" path="M -2.5E-6 0.03889 L -2.5E-6 -4.81481E-6 " pathEditMode="relative" rAng="0" ptsTypes="AA">
                                      <p:cBhvr>
                                        <p:cTn id="14" dur="500" fill="hold"/>
                                        <p:tgtEl>
                                          <p:spTgt spid="12"/>
                                        </p:tgtEl>
                                        <p:attrNameLst>
                                          <p:attrName>ppt_x</p:attrName>
                                          <p:attrName>ppt_y</p:attrName>
                                        </p:attrNameLst>
                                      </p:cBhvr>
                                      <p:rCtr x="0" y="-1944"/>
                                    </p:animMotion>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50"/>
                                        <p:tgtEl>
                                          <p:spTgt spid="8"/>
                                        </p:tgtEl>
                                      </p:cBhvr>
                                    </p:animEffect>
                                  </p:childTnLst>
                                </p:cTn>
                              </p:par>
                              <p:par>
                                <p:cTn id="18" presetID="42" presetClass="path" presetSubtype="0" decel="100000" fill="hold" grpId="1" nodeType="withEffect">
                                  <p:stCondLst>
                                    <p:cond delay="0"/>
                                  </p:stCondLst>
                                  <p:childTnLst>
                                    <p:animMotion origin="layout" path="M -1.45833E-6 0.03889 L -1.45833E-6 7.40741E-7 " pathEditMode="relative" rAng="0" ptsTypes="AA">
                                      <p:cBhvr>
                                        <p:cTn id="19" dur="500" fill="hold"/>
                                        <p:tgtEl>
                                          <p:spTgt spid="8"/>
                                        </p:tgtEl>
                                        <p:attrNameLst>
                                          <p:attrName>ppt_x</p:attrName>
                                          <p:attrName>ppt_y</p:attrName>
                                        </p:attrNameLst>
                                      </p:cBhvr>
                                      <p:rCtr x="0" y="-1944"/>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50"/>
                                        <p:tgtEl>
                                          <p:spTgt spid="4"/>
                                        </p:tgtEl>
                                      </p:cBhvr>
                                    </p:animEffect>
                                  </p:childTnLst>
                                </p:cTn>
                              </p:par>
                              <p:par>
                                <p:cTn id="25" presetID="42" presetClass="path" presetSubtype="0" decel="100000" fill="hold" grpId="1" nodeType="withEffect">
                                  <p:stCondLst>
                                    <p:cond delay="0"/>
                                  </p:stCondLst>
                                  <p:childTnLst>
                                    <p:animMotion origin="layout" path="M 1.25E-6 0.03889 L 1.25E-6 1.85185E-6 " pathEditMode="relative" rAng="0" ptsTypes="AA">
                                      <p:cBhvr>
                                        <p:cTn id="26" dur="500" fill="hold"/>
                                        <p:tgtEl>
                                          <p:spTgt spid="4"/>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p:bldP spid="4" grpId="1"/>
      <p:bldP spid="8" grpId="0"/>
      <p:bldP spid="8"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A440644-D410-0FE6-54A5-7499ABFD39DD}"/>
              </a:ext>
            </a:extLst>
          </p:cNvPr>
          <p:cNvGraphicFramePr>
            <a:graphicFrameLocks noGrp="1"/>
          </p:cNvGraphicFramePr>
          <p:nvPr>
            <p:extLst>
              <p:ext uri="{D42A27DB-BD31-4B8C-83A1-F6EECF244321}">
                <p14:modId xmlns:p14="http://schemas.microsoft.com/office/powerpoint/2010/main" val="2778893914"/>
              </p:ext>
            </p:extLst>
          </p:nvPr>
        </p:nvGraphicFramePr>
        <p:xfrm>
          <a:off x="2050601" y="160645"/>
          <a:ext cx="9629724" cy="6532380"/>
        </p:xfrm>
        <a:graphic>
          <a:graphicData uri="http://schemas.openxmlformats.org/drawingml/2006/table">
            <a:tbl>
              <a:tblPr/>
              <a:tblGrid>
                <a:gridCol w="3812005">
                  <a:extLst>
                    <a:ext uri="{9D8B030D-6E8A-4147-A177-3AD203B41FA5}">
                      <a16:colId xmlns:a16="http://schemas.microsoft.com/office/drawing/2014/main" val="277042847"/>
                    </a:ext>
                  </a:extLst>
                </a:gridCol>
                <a:gridCol w="2004281">
                  <a:extLst>
                    <a:ext uri="{9D8B030D-6E8A-4147-A177-3AD203B41FA5}">
                      <a16:colId xmlns:a16="http://schemas.microsoft.com/office/drawing/2014/main" val="1620613513"/>
                    </a:ext>
                  </a:extLst>
                </a:gridCol>
                <a:gridCol w="3813438">
                  <a:extLst>
                    <a:ext uri="{9D8B030D-6E8A-4147-A177-3AD203B41FA5}">
                      <a16:colId xmlns:a16="http://schemas.microsoft.com/office/drawing/2014/main" val="3899867091"/>
                    </a:ext>
                  </a:extLst>
                </a:gridCol>
              </a:tblGrid>
              <a:tr h="766298">
                <a:tc>
                  <a:txBody>
                    <a:bodyPr/>
                    <a:lstStyle/>
                    <a:p>
                      <a:pPr marL="0" marR="0" fontAlgn="t">
                        <a:spcBef>
                          <a:spcPts val="0"/>
                        </a:spcBef>
                        <a:spcAft>
                          <a:spcPts val="0"/>
                        </a:spcAft>
                      </a:pPr>
                      <a:r>
                        <a:rPr lang="en-AU" sz="1600" dirty="0">
                          <a:effectLst/>
                          <a:latin typeface="Calibri" panose="020F0502020204030204" pitchFamily="34" charset="0"/>
                        </a:rPr>
                        <a:t>Engelmann, Siegfried, and </a:t>
                      </a:r>
                      <a:r>
                        <a:rPr lang="en-AU" sz="1600" dirty="0" err="1">
                          <a:effectLst/>
                          <a:latin typeface="Calibri" panose="020F0502020204030204" pitchFamily="34" charset="0"/>
                        </a:rPr>
                        <a:t>Carnine</a:t>
                      </a:r>
                      <a:r>
                        <a:rPr lang="en-AU" sz="1600" dirty="0">
                          <a:effectLst/>
                          <a:latin typeface="Calibri" panose="020F0502020204030204" pitchFamily="34" charset="0"/>
                        </a:rPr>
                        <a:t>, </a:t>
                      </a:r>
                    </a:p>
                    <a:p>
                      <a:pPr marL="0" marR="0" fontAlgn="t">
                        <a:spcBef>
                          <a:spcPts val="0"/>
                        </a:spcBef>
                        <a:spcAft>
                          <a:spcPts val="0"/>
                        </a:spcAft>
                      </a:pPr>
                      <a:r>
                        <a:rPr lang="en-AU" sz="1600" dirty="0">
                          <a:effectLst/>
                          <a:latin typeface="Calibri" panose="020F0502020204030204" pitchFamily="34" charset="0"/>
                        </a:rPr>
                        <a:t>Douglas. Theory of instruction: principles and applications. New York, Irvington Publishers, 1982.</a:t>
                      </a:r>
                    </a:p>
                    <a:p>
                      <a:pPr marL="0" marR="0" fontAlgn="t">
                        <a:spcBef>
                          <a:spcPts val="0"/>
                        </a:spcBef>
                        <a:spcAft>
                          <a:spcPts val="0"/>
                        </a:spcAft>
                      </a:pPr>
                      <a:endParaRPr lang="en-AU" sz="1600" dirty="0">
                        <a:effectLst/>
                        <a:latin typeface="Calibri" panose="020F0502020204030204" pitchFamily="34" charset="0"/>
                      </a:endParaRPr>
                    </a:p>
                  </a:txBody>
                  <a:tcPr marL="19254" marR="19254" marT="19254" marB="19254">
                    <a:lnL>
                      <a:noFill/>
                    </a:lnL>
                    <a:lnR>
                      <a:noFill/>
                    </a:lnR>
                    <a:lnT>
                      <a:noFill/>
                    </a:lnT>
                    <a:lnB>
                      <a:noFill/>
                    </a:lnB>
                  </a:tcPr>
                </a:tc>
                <a:tc>
                  <a:txBody>
                    <a:bodyPr/>
                    <a:lstStyle/>
                    <a:p>
                      <a:pPr marL="0" marR="0" fontAlgn="t">
                        <a:spcBef>
                          <a:spcPts val="0"/>
                        </a:spcBef>
                        <a:spcAft>
                          <a:spcPts val="0"/>
                        </a:spcAft>
                      </a:pPr>
                      <a:endParaRPr lang="en-AU" sz="1600" dirty="0">
                        <a:effectLst/>
                      </a:endParaRPr>
                    </a:p>
                    <a:p>
                      <a:pPr marL="0" marR="0" fontAlgn="t">
                        <a:spcBef>
                          <a:spcPts val="0"/>
                        </a:spcBef>
                        <a:spcAft>
                          <a:spcPts val="0"/>
                        </a:spcAft>
                      </a:pPr>
                      <a:r>
                        <a:rPr lang="en-AU" sz="1600" dirty="0">
                          <a:effectLst/>
                          <a:latin typeface="Calibri" panose="020F0502020204030204" pitchFamily="34" charset="0"/>
                        </a:rPr>
                        <a:t> </a:t>
                      </a:r>
                    </a:p>
                  </a:txBody>
                  <a:tcPr marL="19254" marR="19254" marT="19254" marB="19254">
                    <a:lnL>
                      <a:noFill/>
                    </a:lnL>
                    <a:lnR>
                      <a:noFill/>
                    </a:lnR>
                    <a:lnT>
                      <a:noFill/>
                    </a:lnT>
                    <a:lnB>
                      <a:noFill/>
                    </a:lnB>
                  </a:tcPr>
                </a:tc>
                <a:tc>
                  <a:txBody>
                    <a:bodyPr/>
                    <a:lstStyle/>
                    <a:p>
                      <a:pPr marL="0" marR="0" fontAlgn="t">
                        <a:spcBef>
                          <a:spcPts val="0"/>
                        </a:spcBef>
                        <a:spcAft>
                          <a:spcPts val="0"/>
                        </a:spcAft>
                      </a:pPr>
                      <a:r>
                        <a:rPr lang="en-AU" sz="1600" dirty="0">
                          <a:effectLst/>
                          <a:latin typeface="Calibri" panose="020F0502020204030204" pitchFamily="34" charset="0"/>
                        </a:rPr>
                        <a:t>Boxer, Adam. Teaching Secondary Science: a Complete Guide. United Kingdom, John Catt Educational, Limited, 2021.</a:t>
                      </a:r>
                    </a:p>
                  </a:txBody>
                  <a:tcPr marL="19254" marR="19254" marT="19254" marB="19254">
                    <a:lnL>
                      <a:noFill/>
                    </a:lnL>
                    <a:lnR>
                      <a:noFill/>
                    </a:lnR>
                    <a:lnT>
                      <a:noFill/>
                    </a:lnT>
                    <a:lnB>
                      <a:noFill/>
                    </a:lnB>
                  </a:tcPr>
                </a:tc>
                <a:extLst>
                  <a:ext uri="{0D108BD9-81ED-4DB2-BD59-A6C34878D82A}">
                    <a16:rowId xmlns:a16="http://schemas.microsoft.com/office/drawing/2014/main" val="1606017640"/>
                  </a:ext>
                </a:extLst>
              </a:tr>
              <a:tr h="662328">
                <a:tc>
                  <a:txBody>
                    <a:bodyPr/>
                    <a:lstStyle/>
                    <a:p>
                      <a:pPr marL="0" marR="0" fontAlgn="t">
                        <a:spcBef>
                          <a:spcPts val="0"/>
                        </a:spcBef>
                        <a:spcAft>
                          <a:spcPts val="0"/>
                        </a:spcAft>
                      </a:pPr>
                      <a:r>
                        <a:rPr lang="en-AU" sz="1600" dirty="0">
                          <a:effectLst/>
                          <a:latin typeface="Calibri" panose="020F0502020204030204" pitchFamily="34" charset="0"/>
                        </a:rPr>
                        <a:t>Lovell, Oliver. </a:t>
                      </a:r>
                      <a:r>
                        <a:rPr lang="en-AU" sz="1600" dirty="0" err="1">
                          <a:effectLst/>
                          <a:latin typeface="Calibri" panose="020F0502020204030204" pitchFamily="34" charset="0"/>
                        </a:rPr>
                        <a:t>Sweller's</a:t>
                      </a:r>
                      <a:r>
                        <a:rPr lang="en-AU" sz="1600" dirty="0">
                          <a:effectLst/>
                          <a:latin typeface="Calibri" panose="020F0502020204030204" pitchFamily="34" charset="0"/>
                        </a:rPr>
                        <a:t> Cognitive Load Theory in Action. United Kingdom, John Catt Educational Limited, 2020.</a:t>
                      </a:r>
                    </a:p>
                    <a:p>
                      <a:pPr marL="0" marR="0" fontAlgn="t">
                        <a:spcBef>
                          <a:spcPts val="0"/>
                        </a:spcBef>
                        <a:spcAft>
                          <a:spcPts val="0"/>
                        </a:spcAft>
                      </a:pPr>
                      <a:endParaRPr lang="en-AU" sz="1600" dirty="0">
                        <a:effectLst/>
                        <a:latin typeface="Calibri" panose="020F0502020204030204" pitchFamily="34" charset="0"/>
                      </a:endParaRPr>
                    </a:p>
                  </a:txBody>
                  <a:tcPr marL="19254" marR="19254" marT="19254" marB="19254">
                    <a:lnL>
                      <a:noFill/>
                    </a:lnL>
                    <a:lnR>
                      <a:noFill/>
                    </a:lnR>
                    <a:lnT>
                      <a:noFill/>
                    </a:lnT>
                    <a:lnB>
                      <a:noFill/>
                    </a:lnB>
                  </a:tcPr>
                </a:tc>
                <a:tc>
                  <a:txBody>
                    <a:bodyPr/>
                    <a:lstStyle/>
                    <a:p>
                      <a:pPr marL="0" marR="0" fontAlgn="t">
                        <a:spcBef>
                          <a:spcPts val="0"/>
                        </a:spcBef>
                        <a:spcAft>
                          <a:spcPts val="0"/>
                        </a:spcAft>
                      </a:pPr>
                      <a:endParaRPr lang="en-AU" sz="1600" dirty="0">
                        <a:effectLst/>
                      </a:endParaRPr>
                    </a:p>
                    <a:p>
                      <a:pPr marL="0" marR="0" fontAlgn="t">
                        <a:spcBef>
                          <a:spcPts val="0"/>
                        </a:spcBef>
                        <a:spcAft>
                          <a:spcPts val="0"/>
                        </a:spcAft>
                      </a:pPr>
                      <a:r>
                        <a:rPr lang="en-AU" sz="1600" dirty="0">
                          <a:effectLst/>
                          <a:latin typeface="Calibri" panose="020F0502020204030204" pitchFamily="34" charset="0"/>
                        </a:rPr>
                        <a:t> </a:t>
                      </a:r>
                    </a:p>
                  </a:txBody>
                  <a:tcPr marL="19254" marR="19254" marT="19254" marB="19254">
                    <a:lnL>
                      <a:noFill/>
                    </a:lnL>
                    <a:lnR>
                      <a:noFill/>
                    </a:lnR>
                    <a:lnT>
                      <a:noFill/>
                    </a:lnT>
                    <a:lnB>
                      <a:noFill/>
                    </a:lnB>
                  </a:tcPr>
                </a:tc>
                <a:tc>
                  <a:txBody>
                    <a:bodyPr/>
                    <a:lstStyle/>
                    <a:p>
                      <a:pPr marL="0" marR="0" fontAlgn="t">
                        <a:spcBef>
                          <a:spcPts val="0"/>
                        </a:spcBef>
                        <a:spcAft>
                          <a:spcPts val="0"/>
                        </a:spcAft>
                      </a:pPr>
                      <a:r>
                        <a:rPr lang="en-AU" sz="1600">
                          <a:effectLst/>
                          <a:latin typeface="Calibri" panose="020F0502020204030204" pitchFamily="34" charset="0"/>
                        </a:rPr>
                        <a:t>Pershan, Michael. Teaching Math with Examples. United Kingdom, John Catt Educational, Limited, 2021.</a:t>
                      </a:r>
                    </a:p>
                  </a:txBody>
                  <a:tcPr marL="19254" marR="19254" marT="19254" marB="19254">
                    <a:lnL>
                      <a:noFill/>
                    </a:lnL>
                    <a:lnR>
                      <a:noFill/>
                    </a:lnR>
                    <a:lnT>
                      <a:noFill/>
                    </a:lnT>
                    <a:lnB>
                      <a:noFill/>
                    </a:lnB>
                  </a:tcPr>
                </a:tc>
                <a:extLst>
                  <a:ext uri="{0D108BD9-81ED-4DB2-BD59-A6C34878D82A}">
                    <a16:rowId xmlns:a16="http://schemas.microsoft.com/office/drawing/2014/main" val="3139514034"/>
                  </a:ext>
                </a:extLst>
              </a:tr>
              <a:tr h="1078208">
                <a:tc>
                  <a:txBody>
                    <a:bodyPr/>
                    <a:lstStyle/>
                    <a:p>
                      <a:pPr marL="0" marR="0" fontAlgn="t">
                        <a:spcBef>
                          <a:spcPts val="0"/>
                        </a:spcBef>
                        <a:spcAft>
                          <a:spcPts val="0"/>
                        </a:spcAft>
                      </a:pPr>
                      <a:r>
                        <a:rPr lang="en-AU" sz="1600" dirty="0">
                          <a:effectLst/>
                          <a:latin typeface="Calibri" panose="020F0502020204030204" pitchFamily="34" charset="0"/>
                        </a:rPr>
                        <a:t>Watson, Anne, and Mason, John. </a:t>
                      </a:r>
                    </a:p>
                    <a:p>
                      <a:pPr marL="0" marR="0" fontAlgn="t">
                        <a:spcBef>
                          <a:spcPts val="0"/>
                        </a:spcBef>
                        <a:spcAft>
                          <a:spcPts val="0"/>
                        </a:spcAft>
                      </a:pPr>
                      <a:r>
                        <a:rPr lang="en-AU" sz="1600" dirty="0">
                          <a:effectLst/>
                          <a:latin typeface="Calibri" panose="020F0502020204030204" pitchFamily="34" charset="0"/>
                        </a:rPr>
                        <a:t>Questions and Prompts for Mathematical Thinking. United Kingdom, Association of Teachers of Mathematics, 1998.</a:t>
                      </a:r>
                    </a:p>
                  </a:txBody>
                  <a:tcPr marL="19254" marR="19254" marT="19254" marB="19254">
                    <a:lnL>
                      <a:noFill/>
                    </a:lnL>
                    <a:lnR>
                      <a:noFill/>
                    </a:lnR>
                    <a:lnT>
                      <a:noFill/>
                    </a:lnT>
                    <a:lnB>
                      <a:noFill/>
                    </a:lnB>
                  </a:tcPr>
                </a:tc>
                <a:tc>
                  <a:txBody>
                    <a:bodyPr/>
                    <a:lstStyle/>
                    <a:p>
                      <a:pPr marL="0" marR="0" fontAlgn="t">
                        <a:spcBef>
                          <a:spcPts val="0"/>
                        </a:spcBef>
                        <a:spcAft>
                          <a:spcPts val="0"/>
                        </a:spcAft>
                      </a:pPr>
                      <a:endParaRPr lang="en-AU" sz="1600" dirty="0">
                        <a:effectLst/>
                      </a:endParaRPr>
                    </a:p>
                  </a:txBody>
                  <a:tcPr marL="19254" marR="19254" marT="19254" marB="19254">
                    <a:lnL>
                      <a:noFill/>
                    </a:lnL>
                    <a:lnR>
                      <a:noFill/>
                    </a:lnR>
                    <a:lnT>
                      <a:noFill/>
                    </a:lnT>
                    <a:lnB>
                      <a:noFill/>
                    </a:lnB>
                  </a:tcPr>
                </a:tc>
                <a:tc>
                  <a:txBody>
                    <a:bodyPr/>
                    <a:lstStyle/>
                    <a:p>
                      <a:pPr marL="0" marR="0" fontAlgn="t">
                        <a:spcBef>
                          <a:spcPts val="0"/>
                        </a:spcBef>
                        <a:spcAft>
                          <a:spcPts val="0"/>
                        </a:spcAft>
                      </a:pPr>
                      <a:r>
                        <a:rPr lang="en-AU" sz="1600" dirty="0" err="1">
                          <a:effectLst/>
                          <a:latin typeface="Calibri" panose="020F0502020204030204" pitchFamily="34" charset="0"/>
                        </a:rPr>
                        <a:t>Zeynivandnezhad</a:t>
                      </a:r>
                      <a:r>
                        <a:rPr lang="en-AU" sz="1600" dirty="0">
                          <a:effectLst/>
                          <a:latin typeface="Calibri" panose="020F0502020204030204" pitchFamily="34" charset="0"/>
                        </a:rPr>
                        <a:t>, Fereshteh &amp; Ismail, </a:t>
                      </a:r>
                      <a:r>
                        <a:rPr lang="en-AU" sz="1600" dirty="0" err="1">
                          <a:effectLst/>
                          <a:latin typeface="Calibri" panose="020F0502020204030204" pitchFamily="34" charset="0"/>
                        </a:rPr>
                        <a:t>Zaleha</a:t>
                      </a:r>
                      <a:r>
                        <a:rPr lang="en-AU" sz="1600" dirty="0">
                          <a:effectLst/>
                          <a:latin typeface="Calibri" panose="020F0502020204030204" pitchFamily="34" charset="0"/>
                        </a:rPr>
                        <a:t> &amp; </a:t>
                      </a:r>
                      <a:r>
                        <a:rPr lang="en-AU" sz="1600" dirty="0" err="1">
                          <a:effectLst/>
                          <a:latin typeface="Calibri" panose="020F0502020204030204" pitchFamily="34" charset="0"/>
                        </a:rPr>
                        <a:t>Yosuf</a:t>
                      </a:r>
                      <a:r>
                        <a:rPr lang="en-AU" sz="1600" dirty="0">
                          <a:effectLst/>
                          <a:latin typeface="Calibri" panose="020F0502020204030204" pitchFamily="34" charset="0"/>
                        </a:rPr>
                        <a:t>, </a:t>
                      </a:r>
                      <a:r>
                        <a:rPr lang="en-AU" sz="1600" dirty="0" err="1">
                          <a:effectLst/>
                          <a:latin typeface="Calibri" panose="020F0502020204030204" pitchFamily="34" charset="0"/>
                        </a:rPr>
                        <a:t>Yudariah</a:t>
                      </a:r>
                      <a:r>
                        <a:rPr lang="en-AU" sz="1600" dirty="0">
                          <a:effectLst/>
                          <a:latin typeface="Calibri" panose="020F0502020204030204" pitchFamily="34" charset="0"/>
                        </a:rPr>
                        <a:t>. (2013). Mathematical Thinking in Differential Equations Among Pre-Service Teachers. </a:t>
                      </a:r>
                      <a:r>
                        <a:rPr lang="en-AU" sz="1600" dirty="0" err="1">
                          <a:effectLst/>
                          <a:latin typeface="Calibri" panose="020F0502020204030204" pitchFamily="34" charset="0"/>
                        </a:rPr>
                        <a:t>Jurnal</a:t>
                      </a:r>
                      <a:r>
                        <a:rPr lang="en-AU" sz="1600" dirty="0">
                          <a:effectLst/>
                          <a:latin typeface="Calibri" panose="020F0502020204030204" pitchFamily="34" charset="0"/>
                        </a:rPr>
                        <a:t> </a:t>
                      </a:r>
                      <a:r>
                        <a:rPr lang="en-AU" sz="1600" dirty="0" err="1">
                          <a:effectLst/>
                          <a:latin typeface="Calibri" panose="020F0502020204030204" pitchFamily="34" charset="0"/>
                        </a:rPr>
                        <a:t>Teknologi</a:t>
                      </a:r>
                      <a:r>
                        <a:rPr lang="en-AU" sz="1600" dirty="0">
                          <a:effectLst/>
                          <a:latin typeface="Calibri" panose="020F0502020204030204" pitchFamily="34" charset="0"/>
                        </a:rPr>
                        <a:t>. 63. 10.11113/jt.v63.2009. </a:t>
                      </a:r>
                    </a:p>
                    <a:p>
                      <a:pPr marL="0" marR="0" fontAlgn="t">
                        <a:spcBef>
                          <a:spcPts val="0"/>
                        </a:spcBef>
                        <a:spcAft>
                          <a:spcPts val="0"/>
                        </a:spcAft>
                      </a:pPr>
                      <a:endParaRPr lang="en-AU" sz="1600" dirty="0">
                        <a:effectLst/>
                        <a:latin typeface="Calibri" panose="020F0502020204030204" pitchFamily="34" charset="0"/>
                      </a:endParaRPr>
                    </a:p>
                  </a:txBody>
                  <a:tcPr marL="19254" marR="19254" marT="19254" marB="19254">
                    <a:lnL>
                      <a:noFill/>
                    </a:lnL>
                    <a:lnR>
                      <a:noFill/>
                    </a:lnR>
                    <a:lnT>
                      <a:noFill/>
                    </a:lnT>
                    <a:lnB>
                      <a:noFill/>
                    </a:lnB>
                  </a:tcPr>
                </a:tc>
                <a:extLst>
                  <a:ext uri="{0D108BD9-81ED-4DB2-BD59-A6C34878D82A}">
                    <a16:rowId xmlns:a16="http://schemas.microsoft.com/office/drawing/2014/main" val="2249884816"/>
                  </a:ext>
                </a:extLst>
              </a:tr>
              <a:tr h="974238">
                <a:tc>
                  <a:txBody>
                    <a:bodyPr/>
                    <a:lstStyle/>
                    <a:p>
                      <a:pPr marL="0" marR="0" fontAlgn="t">
                        <a:spcBef>
                          <a:spcPts val="0"/>
                        </a:spcBef>
                        <a:spcAft>
                          <a:spcPts val="0"/>
                        </a:spcAft>
                      </a:pPr>
                      <a:r>
                        <a:rPr lang="en-AU" sz="1600" dirty="0">
                          <a:effectLst/>
                          <a:latin typeface="Calibri" panose="020F0502020204030204" pitchFamily="34" charset="0"/>
                        </a:rPr>
                        <a:t>Willingham, Daniel T.. Why Don't Students Like School? A Cognitive Scientist Answers Questions About How the Mind Works and What It Means for the Classroom. Germany, Wiley, 2009.</a:t>
                      </a:r>
                    </a:p>
                    <a:p>
                      <a:pPr marL="0" marR="0" fontAlgn="t">
                        <a:spcBef>
                          <a:spcPts val="0"/>
                        </a:spcBef>
                        <a:spcAft>
                          <a:spcPts val="0"/>
                        </a:spcAft>
                      </a:pPr>
                      <a:endParaRPr lang="en-AU" sz="1600" dirty="0">
                        <a:effectLst/>
                        <a:latin typeface="Calibri" panose="020F0502020204030204" pitchFamily="34" charset="0"/>
                      </a:endParaRPr>
                    </a:p>
                  </a:txBody>
                  <a:tcPr marL="19254" marR="19254" marT="19254" marB="19254">
                    <a:lnL>
                      <a:noFill/>
                    </a:lnL>
                    <a:lnR>
                      <a:noFill/>
                    </a:lnR>
                    <a:lnT>
                      <a:noFill/>
                    </a:lnT>
                    <a:lnB>
                      <a:noFill/>
                    </a:lnB>
                  </a:tcPr>
                </a:tc>
                <a:tc>
                  <a:txBody>
                    <a:bodyPr/>
                    <a:lstStyle/>
                    <a:p>
                      <a:pPr marL="0" marR="0" fontAlgn="t">
                        <a:spcBef>
                          <a:spcPts val="0"/>
                        </a:spcBef>
                        <a:spcAft>
                          <a:spcPts val="0"/>
                        </a:spcAft>
                      </a:pPr>
                      <a:endParaRPr lang="en-AU" sz="1600">
                        <a:effectLst/>
                      </a:endParaRPr>
                    </a:p>
                  </a:txBody>
                  <a:tcPr marL="19254" marR="19254" marT="19254" marB="19254">
                    <a:lnL>
                      <a:noFill/>
                    </a:lnL>
                    <a:lnR>
                      <a:noFill/>
                    </a:lnR>
                    <a:lnT>
                      <a:noFill/>
                    </a:lnT>
                    <a:lnB>
                      <a:noFill/>
                    </a:lnB>
                  </a:tcPr>
                </a:tc>
                <a:tc>
                  <a:txBody>
                    <a:bodyPr/>
                    <a:lstStyle/>
                    <a:p>
                      <a:pPr marL="0" marR="0" fontAlgn="t">
                        <a:spcBef>
                          <a:spcPts val="0"/>
                        </a:spcBef>
                        <a:spcAft>
                          <a:spcPts val="0"/>
                        </a:spcAft>
                      </a:pPr>
                      <a:r>
                        <a:rPr lang="en-AU" sz="1600">
                          <a:effectLst/>
                          <a:latin typeface="Calibri" panose="020F0502020204030204" pitchFamily="34" charset="0"/>
                        </a:rPr>
                        <a:t>Watson, A. &amp; Mason, J.  (2006) Seeing an Exercise as a Single Mathematical Object: Using Variation to Structure Sense-Making. </a:t>
                      </a:r>
                      <a:r>
                        <a:rPr lang="en-AU" sz="1600" i="1">
                          <a:solidFill>
                            <a:srgbClr val="0C0B0B"/>
                          </a:solidFill>
                          <a:effectLst/>
                          <a:latin typeface="Calibri" panose="020F0502020204030204" pitchFamily="34" charset="0"/>
                        </a:rPr>
                        <a:t>Mathematical Thinking and Learning.</a:t>
                      </a:r>
                      <a:r>
                        <a:rPr lang="en-AU" sz="1600">
                          <a:effectLst/>
                          <a:latin typeface="Calibri" panose="020F0502020204030204" pitchFamily="34" charset="0"/>
                        </a:rPr>
                        <a:t> 8(2) pp.91-111</a:t>
                      </a:r>
                    </a:p>
                  </a:txBody>
                  <a:tcPr marL="19254" marR="19254" marT="19254" marB="19254">
                    <a:lnL>
                      <a:noFill/>
                    </a:lnL>
                    <a:lnR>
                      <a:noFill/>
                    </a:lnR>
                    <a:lnT>
                      <a:noFill/>
                    </a:lnT>
                    <a:lnB>
                      <a:noFill/>
                    </a:lnB>
                  </a:tcPr>
                </a:tc>
                <a:extLst>
                  <a:ext uri="{0D108BD9-81ED-4DB2-BD59-A6C34878D82A}">
                    <a16:rowId xmlns:a16="http://schemas.microsoft.com/office/drawing/2014/main" val="9908326"/>
                  </a:ext>
                </a:extLst>
              </a:tr>
              <a:tr h="870268">
                <a:tc>
                  <a:txBody>
                    <a:bodyPr/>
                    <a:lstStyle/>
                    <a:p>
                      <a:pPr marL="0" marR="0" fontAlgn="t">
                        <a:spcBef>
                          <a:spcPts val="0"/>
                        </a:spcBef>
                        <a:spcAft>
                          <a:spcPts val="0"/>
                        </a:spcAft>
                      </a:pPr>
                      <a:r>
                        <a:rPr lang="en-AU" sz="1600" dirty="0">
                          <a:effectLst/>
                          <a:latin typeface="Calibri" panose="020F0502020204030204" pitchFamily="34" charset="0"/>
                        </a:rPr>
                        <a:t>Butler, David. Other(</a:t>
                      </a:r>
                      <a:r>
                        <a:rPr lang="en-AU" sz="1600" dirty="0" err="1">
                          <a:effectLst/>
                          <a:latin typeface="Calibri" panose="020F0502020204030204" pitchFamily="34" charset="0"/>
                        </a:rPr>
                        <a:t>ing</a:t>
                      </a:r>
                      <a:r>
                        <a:rPr lang="en-AU" sz="1600" dirty="0">
                          <a:effectLst/>
                          <a:latin typeface="Calibri" panose="020F0502020204030204" pitchFamily="34" charset="0"/>
                        </a:rPr>
                        <a:t>) Explanations. </a:t>
                      </a:r>
                      <a:r>
                        <a:rPr lang="en-AU" sz="1600" i="1" dirty="0">
                          <a:effectLst/>
                          <a:latin typeface="Calibri" panose="020F0502020204030204" pitchFamily="34" charset="0"/>
                        </a:rPr>
                        <a:t>Making Your Own Sense</a:t>
                      </a:r>
                      <a:r>
                        <a:rPr lang="en-AU" sz="1600" dirty="0">
                          <a:effectLst/>
                          <a:latin typeface="Calibri" panose="020F0502020204030204" pitchFamily="34" charset="0"/>
                        </a:rPr>
                        <a:t>, 2022 available at </a:t>
                      </a:r>
                      <a:r>
                        <a:rPr lang="en-AU" sz="1600" dirty="0">
                          <a:effectLst/>
                          <a:latin typeface="Calibri" panose="020F0502020204030204" pitchFamily="34" charset="0"/>
                          <a:hlinkClick r:id="rId2"/>
                        </a:rPr>
                        <a:t>https://blogs.adelaide.edu.au/maths-learning/2022/09/09/othering-explanations/</a:t>
                      </a:r>
                      <a:endParaRPr lang="en-AU" sz="1600" dirty="0">
                        <a:effectLst/>
                        <a:latin typeface="Calibri" panose="020F0502020204030204" pitchFamily="34" charset="0"/>
                      </a:endParaRPr>
                    </a:p>
                  </a:txBody>
                  <a:tcPr marL="19254" marR="19254" marT="19254" marB="19254">
                    <a:lnL>
                      <a:noFill/>
                    </a:lnL>
                    <a:lnR>
                      <a:noFill/>
                    </a:lnR>
                    <a:lnT>
                      <a:noFill/>
                    </a:lnT>
                    <a:lnB>
                      <a:noFill/>
                    </a:lnB>
                  </a:tcPr>
                </a:tc>
                <a:tc>
                  <a:txBody>
                    <a:bodyPr/>
                    <a:lstStyle/>
                    <a:p>
                      <a:pPr marL="0" marR="0" fontAlgn="t">
                        <a:spcBef>
                          <a:spcPts val="0"/>
                        </a:spcBef>
                        <a:spcAft>
                          <a:spcPts val="0"/>
                        </a:spcAft>
                      </a:pPr>
                      <a:endParaRPr lang="en-AU" sz="1600" dirty="0">
                        <a:effectLst/>
                      </a:endParaRPr>
                    </a:p>
                  </a:txBody>
                  <a:tcPr marL="19254" marR="19254" marT="19254" marB="19254">
                    <a:lnL>
                      <a:noFill/>
                    </a:lnL>
                    <a:lnR>
                      <a:noFill/>
                    </a:lnR>
                    <a:lnT>
                      <a:noFill/>
                    </a:lnT>
                    <a:lnB>
                      <a:noFill/>
                    </a:lnB>
                  </a:tcPr>
                </a:tc>
                <a:tc>
                  <a:txBody>
                    <a:bodyPr/>
                    <a:lstStyle/>
                    <a:p>
                      <a:pPr marL="0" marR="0" fontAlgn="t">
                        <a:spcBef>
                          <a:spcPts val="0"/>
                        </a:spcBef>
                        <a:spcAft>
                          <a:spcPts val="0"/>
                        </a:spcAft>
                      </a:pPr>
                      <a:r>
                        <a:rPr lang="en-AU" sz="1600" dirty="0">
                          <a:effectLst/>
                          <a:latin typeface="Calibri" panose="020F0502020204030204" pitchFamily="34" charset="0"/>
                        </a:rPr>
                        <a:t>Learning from Examples: Instructional Principles from the Worked Examples Research Author(s): Robert K. Atkinson, Sharon J. Derry, Alexander </a:t>
                      </a:r>
                      <a:r>
                        <a:rPr lang="en-AU" sz="1600" dirty="0" err="1">
                          <a:effectLst/>
                          <a:latin typeface="Calibri" panose="020F0502020204030204" pitchFamily="34" charset="0"/>
                        </a:rPr>
                        <a:t>Renkl</a:t>
                      </a:r>
                      <a:r>
                        <a:rPr lang="en-AU" sz="1600" dirty="0">
                          <a:effectLst/>
                          <a:latin typeface="Calibri" panose="020F0502020204030204" pitchFamily="34" charset="0"/>
                        </a:rPr>
                        <a:t>, Donald Wortham</a:t>
                      </a:r>
                    </a:p>
                  </a:txBody>
                  <a:tcPr marL="19254" marR="19254" marT="19254" marB="19254">
                    <a:lnL>
                      <a:noFill/>
                    </a:lnL>
                    <a:lnR>
                      <a:noFill/>
                    </a:lnR>
                    <a:lnT>
                      <a:noFill/>
                    </a:lnT>
                    <a:lnB>
                      <a:noFill/>
                    </a:lnB>
                  </a:tcPr>
                </a:tc>
                <a:extLst>
                  <a:ext uri="{0D108BD9-81ED-4DB2-BD59-A6C34878D82A}">
                    <a16:rowId xmlns:a16="http://schemas.microsoft.com/office/drawing/2014/main" val="1382483665"/>
                  </a:ext>
                </a:extLst>
              </a:tr>
            </a:tbl>
          </a:graphicData>
        </a:graphic>
      </p:graphicFrame>
      <p:pic>
        <p:nvPicPr>
          <p:cNvPr id="2049" name="Picture 1" descr="Teaching Secondary Science, A Complete Guide by Adam Boxer | 9781913622787  | Booktopia">
            <a:extLst>
              <a:ext uri="{FF2B5EF4-FFF2-40B4-BE49-F238E27FC236}">
                <a16:creationId xmlns:a16="http://schemas.microsoft.com/office/drawing/2014/main" id="{2B3C326D-9DA5-B4E0-3A98-A1D28896F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531" y="194933"/>
            <a:ext cx="814339" cy="11500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А јонн ИТТ РОВИСАПОН &#10;ТЕАСНШГЈ МАТН &#10;НТН EXAMPLES &#10;WCHAEL PERSHAN ">
            <a:extLst>
              <a:ext uri="{FF2B5EF4-FFF2-40B4-BE49-F238E27FC236}">
                <a16:creationId xmlns:a16="http://schemas.microsoft.com/office/drawing/2014/main" id="{C6F79F73-3757-023B-8FDD-9024B0129D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9531" y="1456104"/>
            <a:ext cx="800053" cy="11357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7A668164-6988-7FD2-313F-6B81D733E7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8101" y="2654840"/>
            <a:ext cx="821483" cy="11072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174F5AF-0057-6A3D-319F-42ED64455B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1150" y="4004318"/>
            <a:ext cx="828626" cy="117150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a:extLst>
              <a:ext uri="{FF2B5EF4-FFF2-40B4-BE49-F238E27FC236}">
                <a16:creationId xmlns:a16="http://schemas.microsoft.com/office/drawing/2014/main" id="{2574FE79-5CA3-1BB5-1D82-F56E6FD5BE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8293" y="5384411"/>
            <a:ext cx="821483" cy="12786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ory of Instruction, Principles and Applications by Siegfried Engelmann |  9781939851253 | Booktopia">
            <a:extLst>
              <a:ext uri="{FF2B5EF4-FFF2-40B4-BE49-F238E27FC236}">
                <a16:creationId xmlns:a16="http://schemas.microsoft.com/office/drawing/2014/main" id="{D43A459C-B075-F74D-B7C0-17A3F9B55C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905" y="272324"/>
            <a:ext cx="643185" cy="87086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ognitive Load Theory in Action - Signed Copy | Ollie Lovell">
            <a:extLst>
              <a:ext uri="{FF2B5EF4-FFF2-40B4-BE49-F238E27FC236}">
                <a16:creationId xmlns:a16="http://schemas.microsoft.com/office/drawing/2014/main" id="{4FDE9231-D334-A33B-F464-8F4600DC8A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409" y="1510934"/>
            <a:ext cx="633159" cy="89650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Questions and Prompts for Mathematical Thinking - | 9781898611059 |  Amazon.com.au | Books">
            <a:extLst>
              <a:ext uri="{FF2B5EF4-FFF2-40B4-BE49-F238E27FC236}">
                <a16:creationId xmlns:a16="http://schemas.microsoft.com/office/drawing/2014/main" id="{23ECFF97-A889-60E7-FF79-7DF518EFCA2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7940" y="2525033"/>
            <a:ext cx="672394" cy="981814"/>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Why Don't Students Like School?: A Cognitive Scientist Answers Questions  About How the Mind Works and What It Means for the Classroom by Daniel T.  Willingham">
            <a:extLst>
              <a:ext uri="{FF2B5EF4-FFF2-40B4-BE49-F238E27FC236}">
                <a16:creationId xmlns:a16="http://schemas.microsoft.com/office/drawing/2014/main" id="{653CFBB5-86E2-BF9A-80CF-0826A0D47AB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3424" y="4029058"/>
            <a:ext cx="652082" cy="98181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52813817-10BB-F3E9-A34A-CB1C12D8C3C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3008" y="5545269"/>
            <a:ext cx="652082" cy="6688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o to Proceedings of the National Academy of Sciences homepage">
            <a:extLst>
              <a:ext uri="{FF2B5EF4-FFF2-40B4-BE49-F238E27FC236}">
                <a16:creationId xmlns:a16="http://schemas.microsoft.com/office/drawing/2014/main" id="{AE3DB287-1F51-FC16-79A6-03B1B51BA08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0409" y="7155716"/>
            <a:ext cx="728179" cy="9818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D7CB0D9-85B3-CAB3-3A4B-73CE03A4D7C2}"/>
              </a:ext>
            </a:extLst>
          </p:cNvPr>
          <p:cNvSpPr txBox="1"/>
          <p:nvPr/>
        </p:nvSpPr>
        <p:spPr>
          <a:xfrm>
            <a:off x="1884106" y="7155716"/>
            <a:ext cx="6098458" cy="1200329"/>
          </a:xfrm>
          <a:prstGeom prst="rect">
            <a:avLst/>
          </a:prstGeom>
          <a:noFill/>
        </p:spPr>
        <p:txBody>
          <a:bodyPr wrap="square">
            <a:spAutoFit/>
          </a:bodyPr>
          <a:lstStyle/>
          <a:p>
            <a:pPr marL="0" marR="0" fontAlgn="t">
              <a:spcBef>
                <a:spcPts val="0"/>
              </a:spcBef>
              <a:spcAft>
                <a:spcPts val="0"/>
              </a:spcAft>
            </a:pPr>
            <a:r>
              <a:rPr lang="en-GB" b="0" i="0" dirty="0">
                <a:solidFill>
                  <a:srgbClr val="2C3E50"/>
                </a:solidFill>
                <a:effectLst/>
                <a:latin typeface="Calibri" panose="020F0502020204030204" pitchFamily="34" charset="0"/>
              </a:rPr>
              <a:t>Koedinger, K.R., Carvalho, P.F., Liu, R. and McLaughlin, E.A. (2023). An astonishing regularity in student learning rate. </a:t>
            </a:r>
            <a:r>
              <a:rPr lang="en-GB" b="0" i="1" dirty="0">
                <a:solidFill>
                  <a:srgbClr val="2C3E50"/>
                </a:solidFill>
                <a:effectLst/>
                <a:latin typeface="Calibri" panose="020F0502020204030204" pitchFamily="34" charset="0"/>
              </a:rPr>
              <a:t>Proceedings of the National Academy of Sciences</a:t>
            </a:r>
            <a:r>
              <a:rPr lang="en-GB" b="0" i="0" dirty="0">
                <a:solidFill>
                  <a:srgbClr val="2C3E50"/>
                </a:solidFill>
                <a:effectLst/>
                <a:latin typeface="Calibri" panose="020F0502020204030204" pitchFamily="34" charset="0"/>
              </a:rPr>
              <a:t>, 120(13). </a:t>
            </a:r>
            <a:r>
              <a:rPr lang="en-GB" b="0" i="0" dirty="0" err="1">
                <a:solidFill>
                  <a:srgbClr val="2C3E50"/>
                </a:solidFill>
                <a:effectLst/>
                <a:latin typeface="Calibri" panose="020F0502020204030204" pitchFamily="34" charset="0"/>
              </a:rPr>
              <a:t>doi:https</a:t>
            </a:r>
            <a:r>
              <a:rPr lang="en-GB" b="0" i="0" dirty="0">
                <a:solidFill>
                  <a:srgbClr val="2C3E50"/>
                </a:solidFill>
                <a:effectLst/>
                <a:latin typeface="Calibri" panose="020F0502020204030204" pitchFamily="34" charset="0"/>
              </a:rPr>
              <a:t>://doi.org/10.1073/pnas.2221311120.</a:t>
            </a:r>
            <a:endParaRPr lang="en-AU" dirty="0"/>
          </a:p>
        </p:txBody>
      </p:sp>
    </p:spTree>
    <p:extLst>
      <p:ext uri="{BB962C8B-B14F-4D97-AF65-F5344CB8AC3E}">
        <p14:creationId xmlns:p14="http://schemas.microsoft.com/office/powerpoint/2010/main" val="418646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250"/>
                                        <p:tgtEl>
                                          <p:spTgt spid="2054"/>
                                        </p:tgtEl>
                                      </p:cBhvr>
                                    </p:animEffect>
                                  </p:childTnLst>
                                </p:cTn>
                              </p:par>
                              <p:par>
                                <p:cTn id="8" presetID="42" presetClass="path" presetSubtype="0" decel="100000" fill="hold" nodeType="withEffect">
                                  <p:stCondLst>
                                    <p:cond delay="0"/>
                                  </p:stCondLst>
                                  <p:childTnLst>
                                    <p:animMotion origin="layout" path="M -0.01719 -0.00023 L -1.25E-6 1.85185E-6 " pathEditMode="relative" rAng="0" ptsTypes="AA">
                                      <p:cBhvr>
                                        <p:cTn id="9" dur="500" fill="hold"/>
                                        <p:tgtEl>
                                          <p:spTgt spid="2054"/>
                                        </p:tgtEl>
                                        <p:attrNameLst>
                                          <p:attrName>ppt_x</p:attrName>
                                          <p:attrName>ppt_y</p:attrName>
                                        </p:attrNameLst>
                                      </p:cBhvr>
                                      <p:rCtr x="859" y="0"/>
                                    </p:animMotion>
                                  </p:childTnLst>
                                </p:cTn>
                              </p:par>
                              <p:par>
                                <p:cTn id="10" presetID="10" presetClass="entr" presetSubtype="0" fill="hold" nodeType="withEffect">
                                  <p:stCondLst>
                                    <p:cond delay="0"/>
                                  </p:stCondLst>
                                  <p:childTnLst>
                                    <p:set>
                                      <p:cBhvr>
                                        <p:cTn id="11" dur="1" fill="hold">
                                          <p:stCondLst>
                                            <p:cond delay="0"/>
                                          </p:stCondLst>
                                        </p:cTn>
                                        <p:tgtEl>
                                          <p:spTgt spid="2055"/>
                                        </p:tgtEl>
                                        <p:attrNameLst>
                                          <p:attrName>style.visibility</p:attrName>
                                        </p:attrNameLst>
                                      </p:cBhvr>
                                      <p:to>
                                        <p:strVal val="visible"/>
                                      </p:to>
                                    </p:set>
                                    <p:animEffect transition="in" filter="fade">
                                      <p:cBhvr>
                                        <p:cTn id="12" dur="250"/>
                                        <p:tgtEl>
                                          <p:spTgt spid="2055"/>
                                        </p:tgtEl>
                                      </p:cBhvr>
                                    </p:animEffect>
                                  </p:childTnLst>
                                </p:cTn>
                              </p:par>
                              <p:par>
                                <p:cTn id="13" presetID="42" presetClass="path" presetSubtype="0" decel="100000" fill="hold" nodeType="withEffect">
                                  <p:stCondLst>
                                    <p:cond delay="0"/>
                                  </p:stCondLst>
                                  <p:childTnLst>
                                    <p:animMotion origin="layout" path="M -0.01719 -0.00023 L -1.25E-6 1.85185E-6 " pathEditMode="relative" rAng="0" ptsTypes="AA">
                                      <p:cBhvr>
                                        <p:cTn id="14" dur="500" fill="hold"/>
                                        <p:tgtEl>
                                          <p:spTgt spid="2055"/>
                                        </p:tgtEl>
                                        <p:attrNameLst>
                                          <p:attrName>ppt_x</p:attrName>
                                          <p:attrName>ppt_y</p:attrName>
                                        </p:attrNameLst>
                                      </p:cBhvr>
                                      <p:rCtr x="859" y="0"/>
                                    </p:animMotion>
                                  </p:childTnLst>
                                </p:cTn>
                              </p:par>
                              <p:par>
                                <p:cTn id="15" presetID="10" presetClass="entr" presetSubtype="0" fill="hold" nodeType="withEffect">
                                  <p:stCondLst>
                                    <p:cond delay="0"/>
                                  </p:stCondLst>
                                  <p:childTnLst>
                                    <p:set>
                                      <p:cBhvr>
                                        <p:cTn id="16" dur="1" fill="hold">
                                          <p:stCondLst>
                                            <p:cond delay="0"/>
                                          </p:stCondLst>
                                        </p:cTn>
                                        <p:tgtEl>
                                          <p:spTgt spid="2056"/>
                                        </p:tgtEl>
                                        <p:attrNameLst>
                                          <p:attrName>style.visibility</p:attrName>
                                        </p:attrNameLst>
                                      </p:cBhvr>
                                      <p:to>
                                        <p:strVal val="visible"/>
                                      </p:to>
                                    </p:set>
                                    <p:animEffect transition="in" filter="fade">
                                      <p:cBhvr>
                                        <p:cTn id="17" dur="250"/>
                                        <p:tgtEl>
                                          <p:spTgt spid="2056"/>
                                        </p:tgtEl>
                                      </p:cBhvr>
                                    </p:animEffect>
                                  </p:childTnLst>
                                </p:cTn>
                              </p:par>
                              <p:par>
                                <p:cTn id="18" presetID="42" presetClass="path" presetSubtype="0" decel="100000" fill="hold" nodeType="withEffect">
                                  <p:stCondLst>
                                    <p:cond delay="0"/>
                                  </p:stCondLst>
                                  <p:childTnLst>
                                    <p:animMotion origin="layout" path="M -0.01719 -0.00023 L -1.25E-6 1.85185E-6 " pathEditMode="relative" rAng="0" ptsTypes="AA">
                                      <p:cBhvr>
                                        <p:cTn id="19" dur="500" fill="hold"/>
                                        <p:tgtEl>
                                          <p:spTgt spid="2056"/>
                                        </p:tgtEl>
                                        <p:attrNameLst>
                                          <p:attrName>ppt_x</p:attrName>
                                          <p:attrName>ppt_y</p:attrName>
                                        </p:attrNameLst>
                                      </p:cBhvr>
                                      <p:rCtr x="859" y="0"/>
                                    </p:animMotion>
                                  </p:childTnLst>
                                </p:cTn>
                              </p:par>
                              <p:par>
                                <p:cTn id="20" presetID="10" presetClass="entr" presetSubtype="0" fill="hold" nodeType="withEffect">
                                  <p:stCondLst>
                                    <p:cond delay="0"/>
                                  </p:stCondLst>
                                  <p:childTnLst>
                                    <p:set>
                                      <p:cBhvr>
                                        <p:cTn id="21" dur="1" fill="hold">
                                          <p:stCondLst>
                                            <p:cond delay="0"/>
                                          </p:stCondLst>
                                        </p:cTn>
                                        <p:tgtEl>
                                          <p:spTgt spid="2057"/>
                                        </p:tgtEl>
                                        <p:attrNameLst>
                                          <p:attrName>style.visibility</p:attrName>
                                        </p:attrNameLst>
                                      </p:cBhvr>
                                      <p:to>
                                        <p:strVal val="visible"/>
                                      </p:to>
                                    </p:set>
                                    <p:animEffect transition="in" filter="fade">
                                      <p:cBhvr>
                                        <p:cTn id="22" dur="250"/>
                                        <p:tgtEl>
                                          <p:spTgt spid="2057"/>
                                        </p:tgtEl>
                                      </p:cBhvr>
                                    </p:animEffect>
                                  </p:childTnLst>
                                </p:cTn>
                              </p:par>
                              <p:par>
                                <p:cTn id="23" presetID="42" presetClass="path" presetSubtype="0" decel="100000" fill="hold" nodeType="withEffect">
                                  <p:stCondLst>
                                    <p:cond delay="0"/>
                                  </p:stCondLst>
                                  <p:childTnLst>
                                    <p:animMotion origin="layout" path="M -0.01719 -0.00023 L -1.25E-6 1.85185E-6 " pathEditMode="relative" rAng="0" ptsTypes="AA">
                                      <p:cBhvr>
                                        <p:cTn id="24" dur="500" fill="hold"/>
                                        <p:tgtEl>
                                          <p:spTgt spid="2057"/>
                                        </p:tgtEl>
                                        <p:attrNameLst>
                                          <p:attrName>ppt_x</p:attrName>
                                          <p:attrName>ppt_y</p:attrName>
                                        </p:attrNameLst>
                                      </p:cBhvr>
                                      <p:rCtr x="859" y="0"/>
                                    </p:animMotion>
                                  </p:childTnLst>
                                </p:cTn>
                              </p:par>
                              <p:par>
                                <p:cTn id="25" presetID="10" presetClass="entr" presetSubtype="0" fill="hold" nodeType="withEffect">
                                  <p:stCondLst>
                                    <p:cond delay="0"/>
                                  </p:stCondLst>
                                  <p:childTnLst>
                                    <p:set>
                                      <p:cBhvr>
                                        <p:cTn id="26" dur="1" fill="hold">
                                          <p:stCondLst>
                                            <p:cond delay="0"/>
                                          </p:stCondLst>
                                        </p:cTn>
                                        <p:tgtEl>
                                          <p:spTgt spid="2058"/>
                                        </p:tgtEl>
                                        <p:attrNameLst>
                                          <p:attrName>style.visibility</p:attrName>
                                        </p:attrNameLst>
                                      </p:cBhvr>
                                      <p:to>
                                        <p:strVal val="visible"/>
                                      </p:to>
                                    </p:set>
                                    <p:animEffect transition="in" filter="fade">
                                      <p:cBhvr>
                                        <p:cTn id="27" dur="250"/>
                                        <p:tgtEl>
                                          <p:spTgt spid="2058"/>
                                        </p:tgtEl>
                                      </p:cBhvr>
                                    </p:animEffect>
                                  </p:childTnLst>
                                </p:cTn>
                              </p:par>
                              <p:par>
                                <p:cTn id="28" presetID="42" presetClass="path" presetSubtype="0" decel="100000" fill="hold" nodeType="withEffect">
                                  <p:stCondLst>
                                    <p:cond delay="0"/>
                                  </p:stCondLst>
                                  <p:childTnLst>
                                    <p:animMotion origin="layout" path="M -0.01719 -0.00023 L -1.25E-6 1.85185E-6 " pathEditMode="relative" rAng="0" ptsTypes="AA">
                                      <p:cBhvr>
                                        <p:cTn id="29" dur="500" fill="hold"/>
                                        <p:tgtEl>
                                          <p:spTgt spid="2058"/>
                                        </p:tgtEl>
                                        <p:attrNameLst>
                                          <p:attrName>ppt_x</p:attrName>
                                          <p:attrName>ppt_y</p:attrName>
                                        </p:attrNameLst>
                                      </p:cBhvr>
                                      <p:rCtr x="859" y="0"/>
                                    </p:animMotion>
                                  </p:childTnLst>
                                </p:cTn>
                              </p:par>
                              <p:par>
                                <p:cTn id="30" presetID="10" presetClass="entr" presetSubtype="0" fill="hold" nodeType="withEffect">
                                  <p:stCondLst>
                                    <p:cond delay="0"/>
                                  </p:stCondLst>
                                  <p:childTnLst>
                                    <p:set>
                                      <p:cBhvr>
                                        <p:cTn id="31" dur="1" fill="hold">
                                          <p:stCondLst>
                                            <p:cond delay="0"/>
                                          </p:stCondLst>
                                        </p:cTn>
                                        <p:tgtEl>
                                          <p:spTgt spid="2049"/>
                                        </p:tgtEl>
                                        <p:attrNameLst>
                                          <p:attrName>style.visibility</p:attrName>
                                        </p:attrNameLst>
                                      </p:cBhvr>
                                      <p:to>
                                        <p:strVal val="visible"/>
                                      </p:to>
                                    </p:set>
                                    <p:animEffect transition="in" filter="fade">
                                      <p:cBhvr>
                                        <p:cTn id="32" dur="250"/>
                                        <p:tgtEl>
                                          <p:spTgt spid="2049"/>
                                        </p:tgtEl>
                                      </p:cBhvr>
                                    </p:animEffect>
                                  </p:childTnLst>
                                </p:cTn>
                              </p:par>
                              <p:par>
                                <p:cTn id="33" presetID="42" presetClass="path" presetSubtype="0" decel="100000" fill="hold" nodeType="withEffect">
                                  <p:stCondLst>
                                    <p:cond delay="0"/>
                                  </p:stCondLst>
                                  <p:childTnLst>
                                    <p:animMotion origin="layout" path="M -0.01719 -0.00023 L -1.25E-6 1.85185E-6 " pathEditMode="relative" rAng="0" ptsTypes="AA">
                                      <p:cBhvr>
                                        <p:cTn id="34" dur="500" fill="hold"/>
                                        <p:tgtEl>
                                          <p:spTgt spid="2049"/>
                                        </p:tgtEl>
                                        <p:attrNameLst>
                                          <p:attrName>ppt_x</p:attrName>
                                          <p:attrName>ppt_y</p:attrName>
                                        </p:attrNameLst>
                                      </p:cBhvr>
                                      <p:rCtr x="859" y="0"/>
                                    </p:animMotion>
                                  </p:childTnLst>
                                </p:cTn>
                              </p:par>
                              <p:par>
                                <p:cTn id="35" presetID="10" presetClass="entr" presetSubtype="0" fill="hold" nodeType="with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fade">
                                      <p:cBhvr>
                                        <p:cTn id="37" dur="250"/>
                                        <p:tgtEl>
                                          <p:spTgt spid="2050"/>
                                        </p:tgtEl>
                                      </p:cBhvr>
                                    </p:animEffect>
                                  </p:childTnLst>
                                </p:cTn>
                              </p:par>
                              <p:par>
                                <p:cTn id="38" presetID="42" presetClass="path" presetSubtype="0" decel="100000" fill="hold" nodeType="withEffect">
                                  <p:stCondLst>
                                    <p:cond delay="0"/>
                                  </p:stCondLst>
                                  <p:childTnLst>
                                    <p:animMotion origin="layout" path="M -0.01719 -0.00023 L -1.25E-6 1.85185E-6 " pathEditMode="relative" rAng="0" ptsTypes="AA">
                                      <p:cBhvr>
                                        <p:cTn id="39" dur="500" fill="hold"/>
                                        <p:tgtEl>
                                          <p:spTgt spid="2050"/>
                                        </p:tgtEl>
                                        <p:attrNameLst>
                                          <p:attrName>ppt_x</p:attrName>
                                          <p:attrName>ppt_y</p:attrName>
                                        </p:attrNameLst>
                                      </p:cBhvr>
                                      <p:rCtr x="859" y="0"/>
                                    </p:animMotion>
                                  </p:childTnLst>
                                </p:cTn>
                              </p:par>
                              <p:par>
                                <p:cTn id="40" presetID="10" presetClass="entr" presetSubtype="0" fill="hold" nodeType="withEffect">
                                  <p:stCondLst>
                                    <p:cond delay="0"/>
                                  </p:stCondLst>
                                  <p:childTnLst>
                                    <p:set>
                                      <p:cBhvr>
                                        <p:cTn id="41" dur="1" fill="hold">
                                          <p:stCondLst>
                                            <p:cond delay="0"/>
                                          </p:stCondLst>
                                        </p:cTn>
                                        <p:tgtEl>
                                          <p:spTgt spid="2051"/>
                                        </p:tgtEl>
                                        <p:attrNameLst>
                                          <p:attrName>style.visibility</p:attrName>
                                        </p:attrNameLst>
                                      </p:cBhvr>
                                      <p:to>
                                        <p:strVal val="visible"/>
                                      </p:to>
                                    </p:set>
                                    <p:animEffect transition="in" filter="fade">
                                      <p:cBhvr>
                                        <p:cTn id="42" dur="250"/>
                                        <p:tgtEl>
                                          <p:spTgt spid="2051"/>
                                        </p:tgtEl>
                                      </p:cBhvr>
                                    </p:animEffect>
                                  </p:childTnLst>
                                </p:cTn>
                              </p:par>
                              <p:par>
                                <p:cTn id="43" presetID="42" presetClass="path" presetSubtype="0" decel="100000" fill="hold" nodeType="withEffect">
                                  <p:stCondLst>
                                    <p:cond delay="0"/>
                                  </p:stCondLst>
                                  <p:childTnLst>
                                    <p:animMotion origin="layout" path="M -0.01719 -0.00023 L -1.25E-6 1.85185E-6 " pathEditMode="relative" rAng="0" ptsTypes="AA">
                                      <p:cBhvr>
                                        <p:cTn id="44" dur="500" fill="hold"/>
                                        <p:tgtEl>
                                          <p:spTgt spid="2051"/>
                                        </p:tgtEl>
                                        <p:attrNameLst>
                                          <p:attrName>ppt_x</p:attrName>
                                          <p:attrName>ppt_y</p:attrName>
                                        </p:attrNameLst>
                                      </p:cBhvr>
                                      <p:rCtr x="859" y="0"/>
                                    </p:animMotion>
                                  </p:childTnLst>
                                </p:cTn>
                              </p:par>
                              <p:par>
                                <p:cTn id="45" presetID="10" presetClass="entr" presetSubtype="0" fill="hold" nodeType="withEffect">
                                  <p:stCondLst>
                                    <p:cond delay="0"/>
                                  </p:stCondLst>
                                  <p:childTnLst>
                                    <p:set>
                                      <p:cBhvr>
                                        <p:cTn id="46" dur="1" fill="hold">
                                          <p:stCondLst>
                                            <p:cond delay="0"/>
                                          </p:stCondLst>
                                        </p:cTn>
                                        <p:tgtEl>
                                          <p:spTgt spid="2052"/>
                                        </p:tgtEl>
                                        <p:attrNameLst>
                                          <p:attrName>style.visibility</p:attrName>
                                        </p:attrNameLst>
                                      </p:cBhvr>
                                      <p:to>
                                        <p:strVal val="visible"/>
                                      </p:to>
                                    </p:set>
                                    <p:animEffect transition="in" filter="fade">
                                      <p:cBhvr>
                                        <p:cTn id="47" dur="250"/>
                                        <p:tgtEl>
                                          <p:spTgt spid="2052"/>
                                        </p:tgtEl>
                                      </p:cBhvr>
                                    </p:animEffect>
                                  </p:childTnLst>
                                </p:cTn>
                              </p:par>
                              <p:par>
                                <p:cTn id="48" presetID="42" presetClass="path" presetSubtype="0" decel="100000" fill="hold" nodeType="withEffect">
                                  <p:stCondLst>
                                    <p:cond delay="0"/>
                                  </p:stCondLst>
                                  <p:childTnLst>
                                    <p:animMotion origin="layout" path="M -0.01719 -0.00023 L -1.25E-6 1.85185E-6 " pathEditMode="relative" rAng="0" ptsTypes="AA">
                                      <p:cBhvr>
                                        <p:cTn id="49" dur="500" fill="hold"/>
                                        <p:tgtEl>
                                          <p:spTgt spid="2052"/>
                                        </p:tgtEl>
                                        <p:attrNameLst>
                                          <p:attrName>ppt_x</p:attrName>
                                          <p:attrName>ppt_y</p:attrName>
                                        </p:attrNameLst>
                                      </p:cBhvr>
                                      <p:rCtr x="859" y="0"/>
                                    </p:animMotion>
                                  </p:childTnLst>
                                </p:cTn>
                              </p:par>
                              <p:par>
                                <p:cTn id="50" presetID="10" presetClass="entr" presetSubtype="0" fill="hold" nodeType="withEffect">
                                  <p:stCondLst>
                                    <p:cond delay="0"/>
                                  </p:stCondLst>
                                  <p:childTnLst>
                                    <p:set>
                                      <p:cBhvr>
                                        <p:cTn id="51" dur="1" fill="hold">
                                          <p:stCondLst>
                                            <p:cond delay="0"/>
                                          </p:stCondLst>
                                        </p:cTn>
                                        <p:tgtEl>
                                          <p:spTgt spid="2053"/>
                                        </p:tgtEl>
                                        <p:attrNameLst>
                                          <p:attrName>style.visibility</p:attrName>
                                        </p:attrNameLst>
                                      </p:cBhvr>
                                      <p:to>
                                        <p:strVal val="visible"/>
                                      </p:to>
                                    </p:set>
                                    <p:animEffect transition="in" filter="fade">
                                      <p:cBhvr>
                                        <p:cTn id="52" dur="250"/>
                                        <p:tgtEl>
                                          <p:spTgt spid="2053"/>
                                        </p:tgtEl>
                                      </p:cBhvr>
                                    </p:animEffect>
                                  </p:childTnLst>
                                </p:cTn>
                              </p:par>
                              <p:par>
                                <p:cTn id="53" presetID="42" presetClass="path" presetSubtype="0" decel="100000" fill="hold" nodeType="withEffect">
                                  <p:stCondLst>
                                    <p:cond delay="0"/>
                                  </p:stCondLst>
                                  <p:childTnLst>
                                    <p:animMotion origin="layout" path="M -0.01719 -0.00023 L -1.25E-6 1.85185E-6 " pathEditMode="relative" rAng="0" ptsTypes="AA">
                                      <p:cBhvr>
                                        <p:cTn id="54" dur="500" fill="hold"/>
                                        <p:tgtEl>
                                          <p:spTgt spid="2053"/>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11889B-7381-4A96-2395-A0B4EBF4D04B}"/>
              </a:ext>
            </a:extLst>
          </p:cNvPr>
          <p:cNvSpPr txBox="1"/>
          <p:nvPr/>
        </p:nvSpPr>
        <p:spPr>
          <a:xfrm>
            <a:off x="782291" y="2223278"/>
            <a:ext cx="4950467" cy="1815882"/>
          </a:xfrm>
          <a:prstGeom prst="rect">
            <a:avLst/>
          </a:prstGeom>
          <a:noFill/>
        </p:spPr>
        <p:txBody>
          <a:bodyPr wrap="square">
            <a:spAutoFit/>
          </a:bodyPr>
          <a:lstStyle/>
          <a:p>
            <a:pPr marL="0" marR="0" rtl="0">
              <a:spcBef>
                <a:spcPts val="0"/>
              </a:spcBef>
              <a:spcAft>
                <a:spcPts val="0"/>
              </a:spcAft>
            </a:pPr>
            <a:r>
              <a:rPr lang="en-AU" sz="2800" dirty="0">
                <a:effectLst/>
                <a:latin typeface="Calibri" panose="020F0502020204030204" pitchFamily="34" charset="0"/>
              </a:rPr>
              <a:t>Alex Blanksby     @VMN_alex</a:t>
            </a:r>
          </a:p>
          <a:p>
            <a:pPr marL="0" marR="0" rtl="0">
              <a:spcBef>
                <a:spcPts val="0"/>
              </a:spcBef>
              <a:spcAft>
                <a:spcPts val="0"/>
              </a:spcAft>
            </a:pPr>
            <a:r>
              <a:rPr lang="en-AU" sz="2800" dirty="0">
                <a:effectLst/>
                <a:latin typeface="Calibri" panose="020F0502020204030204" pitchFamily="34" charset="0"/>
                <a:hlinkClick r:id="rId2"/>
              </a:rPr>
              <a:t>www.vicmathsnotes.weebly.com</a:t>
            </a:r>
            <a:endParaRPr lang="en-AU" sz="2800" dirty="0">
              <a:effectLst/>
              <a:latin typeface="Calibri" panose="020F0502020204030204" pitchFamily="34" charset="0"/>
            </a:endParaRPr>
          </a:p>
          <a:p>
            <a:pPr marL="0" marR="0" rtl="0">
              <a:spcBef>
                <a:spcPts val="0"/>
              </a:spcBef>
              <a:spcAft>
                <a:spcPts val="0"/>
              </a:spcAft>
            </a:pPr>
            <a:endParaRPr lang="en-AU" sz="2800" dirty="0">
              <a:effectLst/>
              <a:latin typeface="Calibri" panose="020F0502020204030204" pitchFamily="34" charset="0"/>
            </a:endParaRPr>
          </a:p>
          <a:p>
            <a:pPr marL="0" marR="0" rtl="0">
              <a:spcBef>
                <a:spcPts val="0"/>
              </a:spcBef>
              <a:spcAft>
                <a:spcPts val="0"/>
              </a:spcAft>
            </a:pPr>
            <a:r>
              <a:rPr lang="en-AU" sz="2800" dirty="0">
                <a:effectLst/>
                <a:latin typeface="Calibri" panose="020F0502020204030204" pitchFamily="34" charset="0"/>
              </a:rPr>
              <a:t>Thanks for coming!</a:t>
            </a:r>
          </a:p>
        </p:txBody>
      </p:sp>
      <p:pic>
        <p:nvPicPr>
          <p:cNvPr id="1026" name="Picture 2" descr="Twitter - Wikipedia">
            <a:extLst>
              <a:ext uri="{FF2B5EF4-FFF2-40B4-BE49-F238E27FC236}">
                <a16:creationId xmlns:a16="http://schemas.microsoft.com/office/drawing/2014/main" id="{4854A1A2-BA1C-47C9-C575-5AB57923F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506" y="2339860"/>
            <a:ext cx="415249" cy="3411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F7EE9CD-7EB5-C4DA-F26C-83689CACFC73}"/>
              </a:ext>
            </a:extLst>
          </p:cNvPr>
          <p:cNvPicPr>
            <a:picLocks noChangeAspect="1"/>
          </p:cNvPicPr>
          <p:nvPr/>
        </p:nvPicPr>
        <p:blipFill>
          <a:blip r:embed="rId4"/>
          <a:stretch>
            <a:fillRect/>
          </a:stretch>
        </p:blipFill>
        <p:spPr>
          <a:xfrm>
            <a:off x="6096000" y="1292736"/>
            <a:ext cx="5742479" cy="4107854"/>
          </a:xfrm>
          <a:prstGeom prst="rect">
            <a:avLst/>
          </a:prstGeom>
        </p:spPr>
      </p:pic>
    </p:spTree>
    <p:extLst>
      <p:ext uri="{BB962C8B-B14F-4D97-AF65-F5344CB8AC3E}">
        <p14:creationId xmlns:p14="http://schemas.microsoft.com/office/powerpoint/2010/main" val="1831099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1CFD7-44C2-BD0F-A616-B9A108A8ED7C}"/>
              </a:ext>
            </a:extLst>
          </p:cNvPr>
          <p:cNvSpPr>
            <a:spLocks noGrp="1"/>
          </p:cNvSpPr>
          <p:nvPr>
            <p:ph type="title"/>
          </p:nvPr>
        </p:nvSpPr>
        <p:spPr/>
        <p:txBody>
          <a:bodyPr>
            <a:normAutofit/>
          </a:bodyPr>
          <a:lstStyle/>
          <a:p>
            <a:pPr marL="0" marR="0">
              <a:spcBef>
                <a:spcPts val="0"/>
              </a:spcBef>
              <a:spcAft>
                <a:spcPts val="0"/>
              </a:spcAft>
            </a:pPr>
            <a:r>
              <a:rPr lang="en-AU" sz="4000" dirty="0">
                <a:effectLst/>
                <a:latin typeface="Calibri Light" panose="020F0302020204030204" pitchFamily="34" charset="0"/>
              </a:rPr>
              <a:t>Compare the Pair</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2287FEE-06DC-30E6-FB5C-2770560D6D39}"/>
                  </a:ext>
                </a:extLst>
              </p:cNvPr>
              <p:cNvSpPr txBox="1"/>
              <p:nvPr/>
            </p:nvSpPr>
            <p:spPr>
              <a:xfrm>
                <a:off x="3912951" y="1429078"/>
                <a:ext cx="6094378" cy="523220"/>
              </a:xfrm>
              <a:prstGeom prst="rect">
                <a:avLst/>
              </a:prstGeom>
              <a:noFill/>
            </p:spPr>
            <p:txBody>
              <a:bodyPr wrap="square">
                <a:spAutoFit/>
              </a:bodyPr>
              <a:lstStyle/>
              <a:p>
                <a:pPr marL="0" marR="0" rtl="0">
                  <a:spcBef>
                    <a:spcPts val="0"/>
                  </a:spcBef>
                  <a:spcAft>
                    <a:spcPts val="0"/>
                  </a:spcAft>
                </a:pPr>
                <a:r>
                  <a:rPr lang="en-AU" sz="2800" dirty="0">
                    <a:effectLst/>
                    <a:latin typeface="Calibri" panose="020F0502020204030204" pitchFamily="34" charset="0"/>
                  </a:rPr>
                  <a:t>Factorise </a:t>
                </a:r>
                <a14:m>
                  <m:oMath xmlns:m="http://schemas.openxmlformats.org/officeDocument/2006/math">
                    <m:sSup>
                      <m:sSupPr>
                        <m:ctrlPr>
                          <a:rPr lang="en-AU" sz="2800" i="1">
                            <a:effectLst/>
                            <a:latin typeface="Cambria Math" panose="02040503050406030204" pitchFamily="18" charset="0"/>
                          </a:rPr>
                        </m:ctrlPr>
                      </m:sSupPr>
                      <m:e>
                        <m:r>
                          <a:rPr lang="en-AU" sz="2800">
                            <a:effectLst/>
                            <a:latin typeface="Cambria Math" panose="02040503050406030204" pitchFamily="18" charset="0"/>
                          </a:rPr>
                          <m:t>𝑥</m:t>
                        </m:r>
                      </m:e>
                      <m:sup>
                        <m:r>
                          <a:rPr lang="en-AU" sz="2800">
                            <a:effectLst/>
                            <a:latin typeface="Cambria Math" panose="02040503050406030204" pitchFamily="18" charset="0"/>
                          </a:rPr>
                          <m:t>2</m:t>
                        </m:r>
                      </m:sup>
                    </m:sSup>
                    <m:r>
                      <a:rPr lang="en-AU" sz="2800">
                        <a:effectLst/>
                        <a:latin typeface="Cambria Math" panose="02040503050406030204" pitchFamily="18" charset="0"/>
                      </a:rPr>
                      <m:t>+13</m:t>
                    </m:r>
                    <m:r>
                      <a:rPr lang="en-AU" sz="2800">
                        <a:effectLst/>
                        <a:latin typeface="Cambria Math" panose="02040503050406030204" pitchFamily="18" charset="0"/>
                      </a:rPr>
                      <m:t>𝑥</m:t>
                    </m:r>
                    <m:r>
                      <a:rPr lang="en-AU" sz="2800">
                        <a:effectLst/>
                        <a:latin typeface="Cambria Math" panose="02040503050406030204" pitchFamily="18" charset="0"/>
                      </a:rPr>
                      <m:t>+30</m:t>
                    </m:r>
                  </m:oMath>
                </a14:m>
                <a:endParaRPr lang="en-AU" sz="2800" dirty="0">
                  <a:effectLst/>
                  <a:latin typeface="Calibri" panose="020F0502020204030204" pitchFamily="34" charset="0"/>
                </a:endParaRPr>
              </a:p>
            </p:txBody>
          </p:sp>
        </mc:Choice>
        <mc:Fallback xmlns="">
          <p:sp>
            <p:nvSpPr>
              <p:cNvPr id="4" name="TextBox 3">
                <a:extLst>
                  <a:ext uri="{FF2B5EF4-FFF2-40B4-BE49-F238E27FC236}">
                    <a16:creationId xmlns:a16="http://schemas.microsoft.com/office/drawing/2014/main" id="{62287FEE-06DC-30E6-FB5C-2770560D6D39}"/>
                  </a:ext>
                </a:extLst>
              </p:cNvPr>
              <p:cNvSpPr txBox="1">
                <a:spLocks noRot="1" noChangeAspect="1" noMove="1" noResize="1" noEditPoints="1" noAdjustHandles="1" noChangeArrowheads="1" noChangeShapeType="1" noTextEdit="1"/>
              </p:cNvSpPr>
              <p:nvPr/>
            </p:nvSpPr>
            <p:spPr>
              <a:xfrm>
                <a:off x="3912951" y="1429078"/>
                <a:ext cx="6094378" cy="523220"/>
              </a:xfrm>
              <a:prstGeom prst="rect">
                <a:avLst/>
              </a:prstGeom>
              <a:blipFill>
                <a:blip r:embed="rId2"/>
                <a:stretch>
                  <a:fillRect l="-2100" t="-10465" b="-3255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B34D945-8473-8C9E-3D9B-BAE5912A6A93}"/>
                  </a:ext>
                </a:extLst>
              </p:cNvPr>
              <p:cNvSpPr txBox="1"/>
              <p:nvPr/>
            </p:nvSpPr>
            <p:spPr>
              <a:xfrm>
                <a:off x="544750" y="2153715"/>
                <a:ext cx="5409430" cy="3539430"/>
              </a:xfrm>
              <a:prstGeom prst="rect">
                <a:avLst/>
              </a:prstGeom>
              <a:noFill/>
            </p:spPr>
            <p:txBody>
              <a:bodyPr wrap="none" rtlCol="0">
                <a:spAutoFit/>
              </a:bodyPr>
              <a:lstStyle/>
              <a:p>
                <a:pPr marL="0" marR="0">
                  <a:spcBef>
                    <a:spcPts val="0"/>
                  </a:spcBef>
                  <a:spcAft>
                    <a:spcPts val="0"/>
                  </a:spcAft>
                </a:pPr>
                <a:r>
                  <a:rPr lang="en-AU" sz="2800" dirty="0">
                    <a:effectLst/>
                    <a:latin typeface="Calibri" panose="020F0502020204030204" pitchFamily="34" charset="0"/>
                  </a:rPr>
                  <a:t>Factors of 30</a:t>
                </a:r>
              </a:p>
              <a:p>
                <a:pPr marL="0" marR="0">
                  <a:spcBef>
                    <a:spcPts val="0"/>
                  </a:spcBef>
                  <a:spcAft>
                    <a:spcPts val="0"/>
                  </a:spcAft>
                </a:pPr>
                <a14:m>
                  <m:oMathPara xmlns:m="http://schemas.openxmlformats.org/officeDocument/2006/math">
                    <m:oMathParaPr>
                      <m:jc m:val="centerGroup"/>
                    </m:oMathParaPr>
                    <m:oMath xmlns:m="http://schemas.openxmlformats.org/officeDocument/2006/math">
                      <m:r>
                        <a:rPr lang="x-IV_mathan" sz="2800">
                          <a:effectLst/>
                          <a:latin typeface="Cambria Math" panose="02040503050406030204" pitchFamily="18" charset="0"/>
                        </a:rPr>
                        <m:t>1+30=31</m:t>
                      </m:r>
                    </m:oMath>
                  </m:oMathPara>
                </a14:m>
                <a:endParaRPr lang="x-IV_mathan" sz="2800" dirty="0">
                  <a:effectLst/>
                  <a:latin typeface="Cambria Math" panose="02040503050406030204" pitchFamily="18" charset="0"/>
                </a:endParaRPr>
              </a:p>
              <a:p>
                <a:pPr marL="0" marR="0">
                  <a:spcBef>
                    <a:spcPts val="0"/>
                  </a:spcBef>
                  <a:spcAft>
                    <a:spcPts val="0"/>
                  </a:spcAft>
                </a:pPr>
                <a14:m>
                  <m:oMathPara xmlns:m="http://schemas.openxmlformats.org/officeDocument/2006/math">
                    <m:oMathParaPr>
                      <m:jc m:val="centerGroup"/>
                    </m:oMathParaPr>
                    <m:oMath xmlns:m="http://schemas.openxmlformats.org/officeDocument/2006/math">
                      <m:r>
                        <a:rPr lang="x-IV_mathan" sz="2800">
                          <a:effectLst/>
                          <a:latin typeface="Cambria Math" panose="02040503050406030204" pitchFamily="18" charset="0"/>
                        </a:rPr>
                        <m:t>2+15=17</m:t>
                      </m:r>
                    </m:oMath>
                  </m:oMathPara>
                </a14:m>
                <a:endParaRPr lang="x-IV_mathan" sz="2800" dirty="0">
                  <a:effectLst/>
                  <a:latin typeface="Cambria Math" panose="02040503050406030204" pitchFamily="18" charset="0"/>
                </a:endParaRPr>
              </a:p>
              <a:p>
                <a:pPr marL="0" marR="0">
                  <a:spcBef>
                    <a:spcPts val="0"/>
                  </a:spcBef>
                  <a:spcAft>
                    <a:spcPts val="0"/>
                  </a:spcAft>
                </a:pPr>
                <a14:m>
                  <m:oMathPara xmlns:m="http://schemas.openxmlformats.org/officeDocument/2006/math">
                    <m:oMathParaPr>
                      <m:jc m:val="centerGroup"/>
                    </m:oMathParaPr>
                    <m:oMath xmlns:m="http://schemas.openxmlformats.org/officeDocument/2006/math">
                      <m:r>
                        <a:rPr lang="x-IV_mathan" sz="2800">
                          <a:effectLst/>
                          <a:latin typeface="Cambria Math" panose="02040503050406030204" pitchFamily="18" charset="0"/>
                        </a:rPr>
                        <m:t>3+10=13</m:t>
                      </m:r>
                    </m:oMath>
                  </m:oMathPara>
                </a14:m>
                <a:endParaRPr lang="x-IV_mathan" sz="2800" dirty="0">
                  <a:effectLst/>
                  <a:latin typeface="Cambria Math" panose="02040503050406030204" pitchFamily="18" charset="0"/>
                </a:endParaRPr>
              </a:p>
              <a:p>
                <a:pPr marL="0" marR="0">
                  <a:spcBef>
                    <a:spcPts val="0"/>
                  </a:spcBef>
                  <a:spcAft>
                    <a:spcPts val="0"/>
                  </a:spcAft>
                </a:pPr>
                <a14:m>
                  <m:oMathPara xmlns:m="http://schemas.openxmlformats.org/officeDocument/2006/math">
                    <m:oMathParaPr>
                      <m:jc m:val="centerGroup"/>
                    </m:oMathParaPr>
                    <m:oMath xmlns:m="http://schemas.openxmlformats.org/officeDocument/2006/math">
                      <m:r>
                        <a:rPr lang="x-IV_mathan" sz="2800">
                          <a:effectLst/>
                          <a:latin typeface="Cambria Math" panose="02040503050406030204" pitchFamily="18" charset="0"/>
                        </a:rPr>
                        <m:t>5+6=11</m:t>
                      </m:r>
                    </m:oMath>
                  </m:oMathPara>
                </a14:m>
                <a:endParaRPr lang="x-IV_mathan" sz="2800" dirty="0">
                  <a:effectLst/>
                  <a:latin typeface="Cambria Math" panose="02040503050406030204" pitchFamily="18" charset="0"/>
                </a:endParaRPr>
              </a:p>
              <a:p>
                <a:pPr marL="0" marR="0">
                  <a:spcBef>
                    <a:spcPts val="0"/>
                  </a:spcBef>
                  <a:spcAft>
                    <a:spcPts val="0"/>
                  </a:spcAft>
                </a:pPr>
                <a:r>
                  <a:rPr lang="en-AU" sz="2800" dirty="0">
                    <a:effectLst/>
                    <a:latin typeface="Calibri" panose="020F0502020204030204" pitchFamily="34" charset="0"/>
                  </a:rPr>
                  <a:t> </a:t>
                </a:r>
              </a:p>
              <a:p>
                <a:pPr marL="0" marR="0">
                  <a:spcBef>
                    <a:spcPts val="0"/>
                  </a:spcBef>
                  <a:spcAft>
                    <a:spcPts val="0"/>
                  </a:spcAft>
                </a:pPr>
                <a14:m>
                  <m:oMathPara xmlns:m="http://schemas.openxmlformats.org/officeDocument/2006/math">
                    <m:oMathParaPr>
                      <m:jc m:val="centerGroup"/>
                    </m:oMathParaPr>
                    <m:oMath xmlns:m="http://schemas.openxmlformats.org/officeDocument/2006/math">
                      <m:sSup>
                        <m:sSupPr>
                          <m:ctrlPr>
                            <a:rPr lang="x-IV_mathan" sz="2800" i="1">
                              <a:effectLst/>
                              <a:latin typeface="Cambria Math" panose="02040503050406030204" pitchFamily="18" charset="0"/>
                            </a:rPr>
                          </m:ctrlPr>
                        </m:sSupPr>
                        <m:e>
                          <m:r>
                            <a:rPr lang="x-IV_mathan" sz="2800">
                              <a:effectLst/>
                              <a:latin typeface="Cambria Math" panose="02040503050406030204" pitchFamily="18" charset="0"/>
                            </a:rPr>
                            <m:t>𝑥</m:t>
                          </m:r>
                        </m:e>
                        <m:sup>
                          <m:r>
                            <a:rPr lang="x-IV_mathan" sz="2800">
                              <a:effectLst/>
                              <a:latin typeface="Cambria Math" panose="02040503050406030204" pitchFamily="18" charset="0"/>
                            </a:rPr>
                            <m:t>2</m:t>
                          </m:r>
                        </m:sup>
                      </m:sSup>
                      <m:r>
                        <a:rPr lang="x-IV_mathan" sz="2800">
                          <a:effectLst/>
                          <a:latin typeface="Cambria Math" panose="02040503050406030204" pitchFamily="18" charset="0"/>
                        </a:rPr>
                        <m:t>+13</m:t>
                      </m:r>
                      <m:r>
                        <a:rPr lang="x-IV_mathan" sz="2800">
                          <a:effectLst/>
                          <a:latin typeface="Cambria Math" panose="02040503050406030204" pitchFamily="18" charset="0"/>
                        </a:rPr>
                        <m:t>𝑥</m:t>
                      </m:r>
                      <m:r>
                        <a:rPr lang="x-IV_mathan" sz="2800">
                          <a:effectLst/>
                          <a:latin typeface="Cambria Math" panose="02040503050406030204" pitchFamily="18" charset="0"/>
                        </a:rPr>
                        <m:t>+30=</m:t>
                      </m:r>
                      <m:d>
                        <m:dPr>
                          <m:ctrlPr>
                            <a:rPr lang="x-IV_mathan" sz="2800" i="1">
                              <a:effectLst/>
                              <a:latin typeface="Cambria Math" panose="02040503050406030204" pitchFamily="18" charset="0"/>
                            </a:rPr>
                          </m:ctrlPr>
                        </m:dPr>
                        <m:e>
                          <m:r>
                            <a:rPr lang="x-IV_mathan" sz="2800">
                              <a:effectLst/>
                              <a:latin typeface="Cambria Math" panose="02040503050406030204" pitchFamily="18" charset="0"/>
                            </a:rPr>
                            <m:t>𝑥</m:t>
                          </m:r>
                          <m:r>
                            <a:rPr lang="x-IV_mathan" sz="2800">
                              <a:effectLst/>
                              <a:latin typeface="Cambria Math" panose="02040503050406030204" pitchFamily="18" charset="0"/>
                            </a:rPr>
                            <m:t>+3</m:t>
                          </m:r>
                        </m:e>
                      </m:d>
                      <m:d>
                        <m:dPr>
                          <m:ctrlPr>
                            <a:rPr lang="x-IV_mathan" sz="2800" i="1">
                              <a:effectLst/>
                              <a:latin typeface="Cambria Math" panose="02040503050406030204" pitchFamily="18" charset="0"/>
                            </a:rPr>
                          </m:ctrlPr>
                        </m:dPr>
                        <m:e>
                          <m:r>
                            <a:rPr lang="x-IV_mathan" sz="2800">
                              <a:effectLst/>
                              <a:latin typeface="Cambria Math" panose="02040503050406030204" pitchFamily="18" charset="0"/>
                            </a:rPr>
                            <m:t>𝑥</m:t>
                          </m:r>
                          <m:r>
                            <a:rPr lang="x-IV_mathan" sz="2800">
                              <a:effectLst/>
                              <a:latin typeface="Cambria Math" panose="02040503050406030204" pitchFamily="18" charset="0"/>
                            </a:rPr>
                            <m:t>+10</m:t>
                          </m:r>
                        </m:e>
                      </m:d>
                    </m:oMath>
                  </m:oMathPara>
                </a14:m>
                <a:endParaRPr lang="x-IV_mathan" sz="2800" dirty="0">
                  <a:effectLst/>
                  <a:latin typeface="Cambria Math" panose="02040503050406030204" pitchFamily="18" charset="0"/>
                </a:endParaRPr>
              </a:p>
              <a:p>
                <a:endParaRPr lang="en-AU" sz="2800" dirty="0"/>
              </a:p>
            </p:txBody>
          </p:sp>
        </mc:Choice>
        <mc:Fallback xmlns="">
          <p:sp>
            <p:nvSpPr>
              <p:cNvPr id="7" name="TextBox 6">
                <a:extLst>
                  <a:ext uri="{FF2B5EF4-FFF2-40B4-BE49-F238E27FC236}">
                    <a16:creationId xmlns:a16="http://schemas.microsoft.com/office/drawing/2014/main" id="{FB34D945-8473-8C9E-3D9B-BAE5912A6A93}"/>
                  </a:ext>
                </a:extLst>
              </p:cNvPr>
              <p:cNvSpPr txBox="1">
                <a:spLocks noRot="1" noChangeAspect="1" noMove="1" noResize="1" noEditPoints="1" noAdjustHandles="1" noChangeArrowheads="1" noChangeShapeType="1" noTextEdit="1"/>
              </p:cNvSpPr>
              <p:nvPr/>
            </p:nvSpPr>
            <p:spPr>
              <a:xfrm>
                <a:off x="544750" y="2153715"/>
                <a:ext cx="5409430" cy="3539430"/>
              </a:xfrm>
              <a:prstGeom prst="rect">
                <a:avLst/>
              </a:prstGeom>
              <a:blipFill>
                <a:blip r:embed="rId3"/>
                <a:stretch>
                  <a:fillRect l="-2252" t="-1549"/>
                </a:stretch>
              </a:blipFill>
            </p:spPr>
            <p:txBody>
              <a:bodyPr/>
              <a:lstStyle/>
              <a:p>
                <a:r>
                  <a:rPr lang="en-AU">
                    <a:noFill/>
                  </a:rPr>
                  <a:t> </a:t>
                </a:r>
              </a:p>
            </p:txBody>
          </p:sp>
        </mc:Fallback>
      </mc:AlternateContent>
      <p:grpSp>
        <p:nvGrpSpPr>
          <p:cNvPr id="17" name="Group 16">
            <a:extLst>
              <a:ext uri="{FF2B5EF4-FFF2-40B4-BE49-F238E27FC236}">
                <a16:creationId xmlns:a16="http://schemas.microsoft.com/office/drawing/2014/main" id="{AFAE07B6-B469-CC76-BC27-7A55593EBF6D}"/>
              </a:ext>
            </a:extLst>
          </p:cNvPr>
          <p:cNvGrpSpPr/>
          <p:nvPr/>
        </p:nvGrpSpPr>
        <p:grpSpPr>
          <a:xfrm>
            <a:off x="4236304" y="2756045"/>
            <a:ext cx="344160" cy="211320"/>
            <a:chOff x="4236304" y="2756045"/>
            <a:chExt cx="344160" cy="211320"/>
          </a:xfrm>
        </p:grpSpPr>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50FC62A0-1AA2-FF3C-9C16-301600800ECB}"/>
                    </a:ext>
                  </a:extLst>
                </p14:cNvPr>
                <p14:cNvContentPartPr/>
                <p14:nvPr/>
              </p14:nvContentPartPr>
              <p14:xfrm>
                <a:off x="4246744" y="2813645"/>
                <a:ext cx="333720" cy="153720"/>
              </p14:xfrm>
            </p:contentPart>
          </mc:Choice>
          <mc:Fallback xmlns="">
            <p:pic>
              <p:nvPicPr>
                <p:cNvPr id="9" name="Ink 8">
                  <a:extLst>
                    <a:ext uri="{FF2B5EF4-FFF2-40B4-BE49-F238E27FC236}">
                      <a16:creationId xmlns:a16="http://schemas.microsoft.com/office/drawing/2014/main" id="{50FC62A0-1AA2-FF3C-9C16-301600800ECB}"/>
                    </a:ext>
                  </a:extLst>
                </p:cNvPr>
                <p:cNvPicPr/>
                <p:nvPr/>
              </p:nvPicPr>
              <p:blipFill>
                <a:blip r:embed="rId6"/>
                <a:stretch>
                  <a:fillRect/>
                </a:stretch>
              </p:blipFill>
              <p:spPr>
                <a:xfrm>
                  <a:off x="4238104" y="2805005"/>
                  <a:ext cx="3513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2B49F4BD-97BA-C7D0-2340-689DDE0C0BC6}"/>
                    </a:ext>
                  </a:extLst>
                </p14:cNvPr>
                <p14:cNvContentPartPr/>
                <p14:nvPr/>
              </p14:nvContentPartPr>
              <p14:xfrm>
                <a:off x="4236304" y="2756045"/>
                <a:ext cx="332640" cy="171000"/>
              </p14:xfrm>
            </p:contentPart>
          </mc:Choice>
          <mc:Fallback xmlns="">
            <p:pic>
              <p:nvPicPr>
                <p:cNvPr id="10" name="Ink 9">
                  <a:extLst>
                    <a:ext uri="{FF2B5EF4-FFF2-40B4-BE49-F238E27FC236}">
                      <a16:creationId xmlns:a16="http://schemas.microsoft.com/office/drawing/2014/main" id="{2B49F4BD-97BA-C7D0-2340-689DDE0C0BC6}"/>
                    </a:ext>
                  </a:extLst>
                </p:cNvPr>
                <p:cNvPicPr/>
                <p:nvPr/>
              </p:nvPicPr>
              <p:blipFill>
                <a:blip r:embed="rId8"/>
                <a:stretch>
                  <a:fillRect/>
                </a:stretch>
              </p:blipFill>
              <p:spPr>
                <a:xfrm>
                  <a:off x="4227664" y="2747045"/>
                  <a:ext cx="350280" cy="188640"/>
                </a:xfrm>
                <a:prstGeom prst="rect">
                  <a:avLst/>
                </a:prstGeom>
              </p:spPr>
            </p:pic>
          </mc:Fallback>
        </mc:AlternateContent>
      </p:grpSp>
      <p:grpSp>
        <p:nvGrpSpPr>
          <p:cNvPr id="16" name="Group 15">
            <a:extLst>
              <a:ext uri="{FF2B5EF4-FFF2-40B4-BE49-F238E27FC236}">
                <a16:creationId xmlns:a16="http://schemas.microsoft.com/office/drawing/2014/main" id="{1C0750FA-B34A-0319-B4BF-2FE3F7511BD9}"/>
              </a:ext>
            </a:extLst>
          </p:cNvPr>
          <p:cNvGrpSpPr/>
          <p:nvPr/>
        </p:nvGrpSpPr>
        <p:grpSpPr>
          <a:xfrm>
            <a:off x="4198504" y="3131525"/>
            <a:ext cx="364680" cy="266760"/>
            <a:chOff x="4198504" y="3131525"/>
            <a:chExt cx="364680" cy="266760"/>
          </a:xfrm>
        </p:grpSpPr>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224ADA6E-EFDC-0627-87B9-B065274A8A5E}"/>
                    </a:ext>
                  </a:extLst>
                </p14:cNvPr>
                <p14:cNvContentPartPr/>
                <p14:nvPr/>
              </p14:nvContentPartPr>
              <p14:xfrm>
                <a:off x="4198504" y="3171845"/>
                <a:ext cx="347760" cy="167040"/>
              </p14:xfrm>
            </p:contentPart>
          </mc:Choice>
          <mc:Fallback xmlns="">
            <p:pic>
              <p:nvPicPr>
                <p:cNvPr id="11" name="Ink 10">
                  <a:extLst>
                    <a:ext uri="{FF2B5EF4-FFF2-40B4-BE49-F238E27FC236}">
                      <a16:creationId xmlns:a16="http://schemas.microsoft.com/office/drawing/2014/main" id="{224ADA6E-EFDC-0627-87B9-B065274A8A5E}"/>
                    </a:ext>
                  </a:extLst>
                </p:cNvPr>
                <p:cNvPicPr/>
                <p:nvPr/>
              </p:nvPicPr>
              <p:blipFill>
                <a:blip r:embed="rId10"/>
                <a:stretch>
                  <a:fillRect/>
                </a:stretch>
              </p:blipFill>
              <p:spPr>
                <a:xfrm>
                  <a:off x="4189504" y="3162845"/>
                  <a:ext cx="3654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83455E18-3612-9746-23F3-003BD5003FC2}"/>
                    </a:ext>
                  </a:extLst>
                </p14:cNvPr>
                <p14:cNvContentPartPr/>
                <p14:nvPr/>
              </p14:nvContentPartPr>
              <p14:xfrm>
                <a:off x="4275544" y="3131525"/>
                <a:ext cx="287640" cy="266760"/>
              </p14:xfrm>
            </p:contentPart>
          </mc:Choice>
          <mc:Fallback xmlns="">
            <p:pic>
              <p:nvPicPr>
                <p:cNvPr id="12" name="Ink 11">
                  <a:extLst>
                    <a:ext uri="{FF2B5EF4-FFF2-40B4-BE49-F238E27FC236}">
                      <a16:creationId xmlns:a16="http://schemas.microsoft.com/office/drawing/2014/main" id="{83455E18-3612-9746-23F3-003BD5003FC2}"/>
                    </a:ext>
                  </a:extLst>
                </p:cNvPr>
                <p:cNvPicPr/>
                <p:nvPr/>
              </p:nvPicPr>
              <p:blipFill>
                <a:blip r:embed="rId12"/>
                <a:stretch>
                  <a:fillRect/>
                </a:stretch>
              </p:blipFill>
              <p:spPr>
                <a:xfrm>
                  <a:off x="4266904" y="3122885"/>
                  <a:ext cx="305280" cy="284400"/>
                </a:xfrm>
                <a:prstGeom prst="rect">
                  <a:avLst/>
                </a:prstGeom>
              </p:spPr>
            </p:pic>
          </mc:Fallback>
        </mc:AlternateContent>
      </p:grpSp>
      <p:grpSp>
        <p:nvGrpSpPr>
          <p:cNvPr id="15" name="Group 14">
            <a:extLst>
              <a:ext uri="{FF2B5EF4-FFF2-40B4-BE49-F238E27FC236}">
                <a16:creationId xmlns:a16="http://schemas.microsoft.com/office/drawing/2014/main" id="{7ECEA74E-73DA-13F1-D7DF-338DDD344ABA}"/>
              </a:ext>
            </a:extLst>
          </p:cNvPr>
          <p:cNvGrpSpPr/>
          <p:nvPr/>
        </p:nvGrpSpPr>
        <p:grpSpPr>
          <a:xfrm>
            <a:off x="4117504" y="4048445"/>
            <a:ext cx="445680" cy="267480"/>
            <a:chOff x="4117504" y="4048445"/>
            <a:chExt cx="445680" cy="267480"/>
          </a:xfrm>
        </p:grpSpPr>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1D4B410B-0C94-62BA-7497-307EBD74FA38}"/>
                    </a:ext>
                  </a:extLst>
                </p14:cNvPr>
                <p14:cNvContentPartPr/>
                <p14:nvPr/>
              </p14:nvContentPartPr>
              <p14:xfrm>
                <a:off x="4117504" y="4087325"/>
                <a:ext cx="336960" cy="204120"/>
              </p14:xfrm>
            </p:contentPart>
          </mc:Choice>
          <mc:Fallback xmlns="">
            <p:pic>
              <p:nvPicPr>
                <p:cNvPr id="13" name="Ink 12">
                  <a:extLst>
                    <a:ext uri="{FF2B5EF4-FFF2-40B4-BE49-F238E27FC236}">
                      <a16:creationId xmlns:a16="http://schemas.microsoft.com/office/drawing/2014/main" id="{1D4B410B-0C94-62BA-7497-307EBD74FA38}"/>
                    </a:ext>
                  </a:extLst>
                </p:cNvPr>
                <p:cNvPicPr/>
                <p:nvPr/>
              </p:nvPicPr>
              <p:blipFill>
                <a:blip r:embed="rId14"/>
                <a:stretch>
                  <a:fillRect/>
                </a:stretch>
              </p:blipFill>
              <p:spPr>
                <a:xfrm>
                  <a:off x="4108504" y="4078685"/>
                  <a:ext cx="3546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1428BF16-1F50-D403-6594-674A61FB49DD}"/>
                    </a:ext>
                  </a:extLst>
                </p14:cNvPr>
                <p14:cNvContentPartPr/>
                <p14:nvPr/>
              </p14:nvContentPartPr>
              <p14:xfrm>
                <a:off x="4163944" y="4048445"/>
                <a:ext cx="399240" cy="267480"/>
              </p14:xfrm>
            </p:contentPart>
          </mc:Choice>
          <mc:Fallback xmlns="">
            <p:pic>
              <p:nvPicPr>
                <p:cNvPr id="14" name="Ink 13">
                  <a:extLst>
                    <a:ext uri="{FF2B5EF4-FFF2-40B4-BE49-F238E27FC236}">
                      <a16:creationId xmlns:a16="http://schemas.microsoft.com/office/drawing/2014/main" id="{1428BF16-1F50-D403-6594-674A61FB49DD}"/>
                    </a:ext>
                  </a:extLst>
                </p:cNvPr>
                <p:cNvPicPr/>
                <p:nvPr/>
              </p:nvPicPr>
              <p:blipFill>
                <a:blip r:embed="rId16"/>
                <a:stretch>
                  <a:fillRect/>
                </a:stretch>
              </p:blipFill>
              <p:spPr>
                <a:xfrm>
                  <a:off x="4155304" y="4039805"/>
                  <a:ext cx="416880" cy="285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36" name="Ink 35">
                <a:extLst>
                  <a:ext uri="{FF2B5EF4-FFF2-40B4-BE49-F238E27FC236}">
                    <a16:creationId xmlns:a16="http://schemas.microsoft.com/office/drawing/2014/main" id="{90839AA3-BA56-0FD8-6BBF-9DDD1AAA68E1}"/>
                  </a:ext>
                </a:extLst>
              </p14:cNvPr>
              <p14:cNvContentPartPr/>
              <p14:nvPr/>
            </p14:nvContentPartPr>
            <p14:xfrm>
              <a:off x="4280944" y="3531485"/>
              <a:ext cx="496800" cy="333360"/>
            </p14:xfrm>
          </p:contentPart>
        </mc:Choice>
        <mc:Fallback xmlns="">
          <p:pic>
            <p:nvPicPr>
              <p:cNvPr id="36" name="Ink 35">
                <a:extLst>
                  <a:ext uri="{FF2B5EF4-FFF2-40B4-BE49-F238E27FC236}">
                    <a16:creationId xmlns:a16="http://schemas.microsoft.com/office/drawing/2014/main" id="{90839AA3-BA56-0FD8-6BBF-9DDD1AAA68E1}"/>
                  </a:ext>
                </a:extLst>
              </p:cNvPr>
              <p:cNvPicPr/>
              <p:nvPr/>
            </p:nvPicPr>
            <p:blipFill>
              <a:blip r:embed="rId42"/>
              <a:stretch>
                <a:fillRect/>
              </a:stretch>
            </p:blipFill>
            <p:spPr>
              <a:xfrm>
                <a:off x="4262944" y="3513845"/>
                <a:ext cx="53244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1" name="Ink 40">
                <a:extLst>
                  <a:ext uri="{FF2B5EF4-FFF2-40B4-BE49-F238E27FC236}">
                    <a16:creationId xmlns:a16="http://schemas.microsoft.com/office/drawing/2014/main" id="{95DA918C-DF28-20BD-098B-00744E03560A}"/>
                  </a:ext>
                </a:extLst>
              </p14:cNvPr>
              <p14:cNvContentPartPr/>
              <p14:nvPr/>
            </p14:nvContentPartPr>
            <p14:xfrm>
              <a:off x="2232904" y="3713285"/>
              <a:ext cx="365040" cy="16920"/>
            </p14:xfrm>
          </p:contentPart>
        </mc:Choice>
        <mc:Fallback xmlns="">
          <p:pic>
            <p:nvPicPr>
              <p:cNvPr id="41" name="Ink 40">
                <a:extLst>
                  <a:ext uri="{FF2B5EF4-FFF2-40B4-BE49-F238E27FC236}">
                    <a16:creationId xmlns:a16="http://schemas.microsoft.com/office/drawing/2014/main" id="{95DA918C-DF28-20BD-098B-00744E03560A}"/>
                  </a:ext>
                </a:extLst>
              </p:cNvPr>
              <p:cNvPicPr/>
              <p:nvPr/>
            </p:nvPicPr>
            <p:blipFill>
              <a:blip r:embed="rId46"/>
              <a:stretch>
                <a:fillRect/>
              </a:stretch>
            </p:blipFill>
            <p:spPr>
              <a:xfrm>
                <a:off x="2179264" y="3605285"/>
                <a:ext cx="4726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2" name="Ink 41">
                <a:extLst>
                  <a:ext uri="{FF2B5EF4-FFF2-40B4-BE49-F238E27FC236}">
                    <a16:creationId xmlns:a16="http://schemas.microsoft.com/office/drawing/2014/main" id="{70C20965-BF84-B7F1-5F5E-FB9B6B017507}"/>
                  </a:ext>
                </a:extLst>
              </p14:cNvPr>
              <p14:cNvContentPartPr/>
              <p14:nvPr/>
            </p14:nvContentPartPr>
            <p14:xfrm>
              <a:off x="3758224" y="4950605"/>
              <a:ext cx="655200" cy="34560"/>
            </p14:xfrm>
          </p:contentPart>
        </mc:Choice>
        <mc:Fallback xmlns="">
          <p:pic>
            <p:nvPicPr>
              <p:cNvPr id="42" name="Ink 41">
                <a:extLst>
                  <a:ext uri="{FF2B5EF4-FFF2-40B4-BE49-F238E27FC236}">
                    <a16:creationId xmlns:a16="http://schemas.microsoft.com/office/drawing/2014/main" id="{70C20965-BF84-B7F1-5F5E-FB9B6B017507}"/>
                  </a:ext>
                </a:extLst>
              </p:cNvPr>
              <p:cNvPicPr/>
              <p:nvPr/>
            </p:nvPicPr>
            <p:blipFill>
              <a:blip r:embed="rId48"/>
              <a:stretch>
                <a:fillRect/>
              </a:stretch>
            </p:blipFill>
            <p:spPr>
              <a:xfrm>
                <a:off x="3704224" y="4842605"/>
                <a:ext cx="7628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7" name="Ink 46">
                <a:extLst>
                  <a:ext uri="{FF2B5EF4-FFF2-40B4-BE49-F238E27FC236}">
                    <a16:creationId xmlns:a16="http://schemas.microsoft.com/office/drawing/2014/main" id="{9BEC3007-7D6D-86F1-233E-00A119410DB3}"/>
                  </a:ext>
                </a:extLst>
              </p14:cNvPr>
              <p14:cNvContentPartPr/>
              <p14:nvPr/>
            </p14:nvContentPartPr>
            <p14:xfrm>
              <a:off x="2810704" y="3708605"/>
              <a:ext cx="537480" cy="29880"/>
            </p14:xfrm>
          </p:contentPart>
        </mc:Choice>
        <mc:Fallback xmlns="">
          <p:pic>
            <p:nvPicPr>
              <p:cNvPr id="47" name="Ink 46">
                <a:extLst>
                  <a:ext uri="{FF2B5EF4-FFF2-40B4-BE49-F238E27FC236}">
                    <a16:creationId xmlns:a16="http://schemas.microsoft.com/office/drawing/2014/main" id="{9BEC3007-7D6D-86F1-233E-00A119410DB3}"/>
                  </a:ext>
                </a:extLst>
              </p:cNvPr>
              <p:cNvPicPr/>
              <p:nvPr/>
            </p:nvPicPr>
            <p:blipFill>
              <a:blip r:embed="rId54"/>
              <a:stretch>
                <a:fillRect/>
              </a:stretch>
            </p:blipFill>
            <p:spPr>
              <a:xfrm>
                <a:off x="2756704" y="3600605"/>
                <a:ext cx="6451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8" name="Ink 47">
                <a:extLst>
                  <a:ext uri="{FF2B5EF4-FFF2-40B4-BE49-F238E27FC236}">
                    <a16:creationId xmlns:a16="http://schemas.microsoft.com/office/drawing/2014/main" id="{87BFC030-20CF-9BAE-6ABB-43DC2290A8D3}"/>
                  </a:ext>
                </a:extLst>
              </p14:cNvPr>
              <p14:cNvContentPartPr/>
              <p14:nvPr/>
            </p14:nvContentPartPr>
            <p14:xfrm>
              <a:off x="4952344" y="4913885"/>
              <a:ext cx="803880" cy="79200"/>
            </p14:xfrm>
          </p:contentPart>
        </mc:Choice>
        <mc:Fallback xmlns="">
          <p:pic>
            <p:nvPicPr>
              <p:cNvPr id="48" name="Ink 47">
                <a:extLst>
                  <a:ext uri="{FF2B5EF4-FFF2-40B4-BE49-F238E27FC236}">
                    <a16:creationId xmlns:a16="http://schemas.microsoft.com/office/drawing/2014/main" id="{87BFC030-20CF-9BAE-6ABB-43DC2290A8D3}"/>
                  </a:ext>
                </a:extLst>
              </p:cNvPr>
              <p:cNvPicPr/>
              <p:nvPr/>
            </p:nvPicPr>
            <p:blipFill>
              <a:blip r:embed="rId56"/>
              <a:stretch>
                <a:fillRect/>
              </a:stretch>
            </p:blipFill>
            <p:spPr>
              <a:xfrm>
                <a:off x="4898344" y="4805885"/>
                <a:ext cx="911520" cy="294840"/>
              </a:xfrm>
              <a:prstGeom prst="rect">
                <a:avLst/>
              </a:prstGeom>
            </p:spPr>
          </p:pic>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E21FCCE-B1FF-29FC-5B21-2C12D900C163}"/>
                  </a:ext>
                </a:extLst>
              </p:cNvPr>
              <p:cNvSpPr txBox="1"/>
              <p:nvPr/>
            </p:nvSpPr>
            <p:spPr>
              <a:xfrm>
                <a:off x="6624536" y="2153715"/>
                <a:ext cx="5409430" cy="4401205"/>
              </a:xfrm>
              <a:prstGeom prst="rect">
                <a:avLst/>
              </a:prstGeom>
              <a:noFill/>
            </p:spPr>
            <p:txBody>
              <a:bodyPr wrap="none" rtlCol="0">
                <a:spAutoFit/>
              </a:bodyPr>
              <a:lstStyle/>
              <a:p>
                <a:pPr marL="0" marR="0">
                  <a:spcBef>
                    <a:spcPts val="0"/>
                  </a:spcBef>
                  <a:spcAft>
                    <a:spcPts val="0"/>
                  </a:spcAft>
                </a:pPr>
                <a:r>
                  <a:rPr lang="en-AU" sz="2800" dirty="0">
                    <a:effectLst/>
                    <a:latin typeface="Calibri" panose="020F0502020204030204" pitchFamily="34" charset="0"/>
                  </a:rPr>
                  <a:t>Addends of 13</a:t>
                </a:r>
              </a:p>
              <a:p>
                <a:pPr marL="0" marR="0">
                  <a:spcBef>
                    <a:spcPts val="0"/>
                  </a:spcBef>
                  <a:spcAft>
                    <a:spcPts val="0"/>
                  </a:spcAft>
                </a:pPr>
                <a14:m>
                  <m:oMathPara xmlns:m="http://schemas.openxmlformats.org/officeDocument/2006/math">
                    <m:oMathParaPr>
                      <m:jc m:val="centerGroup"/>
                    </m:oMathParaPr>
                    <m:oMath xmlns:m="http://schemas.openxmlformats.org/officeDocument/2006/math">
                      <m:r>
                        <a:rPr lang="x-IV_mathan" sz="2800">
                          <a:effectLst/>
                          <a:latin typeface="Cambria Math" panose="02040503050406030204" pitchFamily="18" charset="0"/>
                        </a:rPr>
                        <m:t>0×13=0</m:t>
                      </m:r>
                    </m:oMath>
                  </m:oMathPara>
                </a14:m>
                <a:endParaRPr lang="x-IV_mathan" sz="2800" dirty="0">
                  <a:effectLst/>
                  <a:latin typeface="Cambria Math" panose="02040503050406030204" pitchFamily="18" charset="0"/>
                </a:endParaRPr>
              </a:p>
              <a:p>
                <a:pPr marL="0" marR="0">
                  <a:spcBef>
                    <a:spcPts val="0"/>
                  </a:spcBef>
                  <a:spcAft>
                    <a:spcPts val="0"/>
                  </a:spcAft>
                </a:pPr>
                <a14:m>
                  <m:oMathPara xmlns:m="http://schemas.openxmlformats.org/officeDocument/2006/math">
                    <m:oMathParaPr>
                      <m:jc m:val="centerGroup"/>
                    </m:oMathParaPr>
                    <m:oMath xmlns:m="http://schemas.openxmlformats.org/officeDocument/2006/math">
                      <m:r>
                        <a:rPr lang="x-IV_mathan" sz="2800">
                          <a:effectLst/>
                          <a:latin typeface="Cambria Math" panose="02040503050406030204" pitchFamily="18" charset="0"/>
                        </a:rPr>
                        <m:t>1×12=12</m:t>
                      </m:r>
                    </m:oMath>
                  </m:oMathPara>
                </a14:m>
                <a:endParaRPr lang="x-IV_mathan" sz="2800" dirty="0">
                  <a:effectLst/>
                  <a:latin typeface="Cambria Math" panose="02040503050406030204" pitchFamily="18" charset="0"/>
                </a:endParaRPr>
              </a:p>
              <a:p>
                <a:pPr marL="0" marR="0">
                  <a:spcBef>
                    <a:spcPts val="0"/>
                  </a:spcBef>
                  <a:spcAft>
                    <a:spcPts val="0"/>
                  </a:spcAft>
                </a:pPr>
                <a14:m>
                  <m:oMathPara xmlns:m="http://schemas.openxmlformats.org/officeDocument/2006/math">
                    <m:oMathParaPr>
                      <m:jc m:val="centerGroup"/>
                    </m:oMathParaPr>
                    <m:oMath xmlns:m="http://schemas.openxmlformats.org/officeDocument/2006/math">
                      <m:r>
                        <a:rPr lang="x-IV_mathan" sz="2800">
                          <a:effectLst/>
                          <a:latin typeface="Cambria Math" panose="02040503050406030204" pitchFamily="18" charset="0"/>
                        </a:rPr>
                        <m:t>2×11=22</m:t>
                      </m:r>
                    </m:oMath>
                  </m:oMathPara>
                </a14:m>
                <a:endParaRPr lang="x-IV_mathan" sz="2800" dirty="0">
                  <a:effectLst/>
                  <a:latin typeface="Cambria Math" panose="02040503050406030204" pitchFamily="18" charset="0"/>
                </a:endParaRPr>
              </a:p>
              <a:p>
                <a:pPr marL="0" marR="0">
                  <a:spcBef>
                    <a:spcPts val="0"/>
                  </a:spcBef>
                  <a:spcAft>
                    <a:spcPts val="0"/>
                  </a:spcAft>
                </a:pPr>
                <a14:m>
                  <m:oMathPara xmlns:m="http://schemas.openxmlformats.org/officeDocument/2006/math">
                    <m:oMathParaPr>
                      <m:jc m:val="centerGroup"/>
                    </m:oMathParaPr>
                    <m:oMath xmlns:m="http://schemas.openxmlformats.org/officeDocument/2006/math">
                      <m:r>
                        <a:rPr lang="x-IV_mathan" sz="2800">
                          <a:effectLst/>
                          <a:latin typeface="Cambria Math" panose="02040503050406030204" pitchFamily="18" charset="0"/>
                        </a:rPr>
                        <m:t>3×10=30</m:t>
                      </m:r>
                    </m:oMath>
                  </m:oMathPara>
                </a14:m>
                <a:endParaRPr lang="x-IV_mathan" sz="2800" dirty="0">
                  <a:effectLst/>
                  <a:latin typeface="Cambria Math" panose="02040503050406030204" pitchFamily="18" charset="0"/>
                </a:endParaRPr>
              </a:p>
              <a:p>
                <a:pPr marL="0" marR="0">
                  <a:spcBef>
                    <a:spcPts val="0"/>
                  </a:spcBef>
                  <a:spcAft>
                    <a:spcPts val="0"/>
                  </a:spcAft>
                </a:pPr>
                <a14:m>
                  <m:oMathPara xmlns:m="http://schemas.openxmlformats.org/officeDocument/2006/math">
                    <m:oMathParaPr>
                      <m:jc m:val="centerGroup"/>
                    </m:oMathParaPr>
                    <m:oMath xmlns:m="http://schemas.openxmlformats.org/officeDocument/2006/math">
                      <m:r>
                        <a:rPr lang="x-IV_mathan" sz="2800">
                          <a:effectLst/>
                          <a:latin typeface="Cambria Math" panose="02040503050406030204" pitchFamily="18" charset="0"/>
                        </a:rPr>
                        <m:t>4×9=36</m:t>
                      </m:r>
                    </m:oMath>
                  </m:oMathPara>
                </a14:m>
                <a:endParaRPr lang="x-IV_mathan" sz="2800" dirty="0">
                  <a:effectLst/>
                  <a:latin typeface="Cambria Math" panose="02040503050406030204" pitchFamily="18" charset="0"/>
                </a:endParaRPr>
              </a:p>
              <a:p>
                <a:pPr marL="0" marR="0">
                  <a:spcBef>
                    <a:spcPts val="0"/>
                  </a:spcBef>
                  <a:spcAft>
                    <a:spcPts val="0"/>
                  </a:spcAft>
                </a:pPr>
                <a14:m>
                  <m:oMathPara xmlns:m="http://schemas.openxmlformats.org/officeDocument/2006/math">
                    <m:oMathParaPr>
                      <m:jc m:val="centerGroup"/>
                    </m:oMathParaPr>
                    <m:oMath xmlns:m="http://schemas.openxmlformats.org/officeDocument/2006/math">
                      <m:r>
                        <a:rPr lang="x-IV_mathan" sz="2800">
                          <a:effectLst/>
                          <a:latin typeface="Cambria Math" panose="02040503050406030204" pitchFamily="18" charset="0"/>
                        </a:rPr>
                        <m:t>5×8=40</m:t>
                      </m:r>
                    </m:oMath>
                  </m:oMathPara>
                </a14:m>
                <a:endParaRPr lang="x-IV_mathan" sz="2800" dirty="0">
                  <a:effectLst/>
                  <a:latin typeface="Cambria Math" panose="02040503050406030204" pitchFamily="18" charset="0"/>
                </a:endParaRPr>
              </a:p>
              <a:p>
                <a:pPr marL="0" marR="0">
                  <a:spcBef>
                    <a:spcPts val="0"/>
                  </a:spcBef>
                  <a:spcAft>
                    <a:spcPts val="0"/>
                  </a:spcAft>
                </a:pPr>
                <a14:m>
                  <m:oMathPara xmlns:m="http://schemas.openxmlformats.org/officeDocument/2006/math">
                    <m:oMathParaPr>
                      <m:jc m:val="centerGroup"/>
                    </m:oMathParaPr>
                    <m:oMath xmlns:m="http://schemas.openxmlformats.org/officeDocument/2006/math">
                      <m:r>
                        <a:rPr lang="x-IV_mathan" sz="2800">
                          <a:effectLst/>
                          <a:latin typeface="Cambria Math" panose="02040503050406030204" pitchFamily="18" charset="0"/>
                        </a:rPr>
                        <m:t>6×7=42</m:t>
                      </m:r>
                    </m:oMath>
                  </m:oMathPara>
                </a14:m>
                <a:endParaRPr lang="x-IV_mathan" sz="2800" dirty="0">
                  <a:effectLst/>
                  <a:latin typeface="Cambria Math" panose="02040503050406030204" pitchFamily="18" charset="0"/>
                </a:endParaRPr>
              </a:p>
              <a:p>
                <a:pPr marL="0" marR="0">
                  <a:spcBef>
                    <a:spcPts val="0"/>
                  </a:spcBef>
                  <a:spcAft>
                    <a:spcPts val="0"/>
                  </a:spcAft>
                </a:pPr>
                <a:r>
                  <a:rPr lang="en-AU" sz="2800" dirty="0">
                    <a:effectLst/>
                    <a:latin typeface="Cambria Math" panose="02040503050406030204" pitchFamily="18" charset="0"/>
                  </a:rPr>
                  <a:t> </a:t>
                </a:r>
              </a:p>
              <a:p>
                <a:pPr marL="0" marR="0">
                  <a:spcBef>
                    <a:spcPts val="0"/>
                  </a:spcBef>
                  <a:spcAft>
                    <a:spcPts val="0"/>
                  </a:spcAft>
                </a:pPr>
                <a14:m>
                  <m:oMathPara xmlns:m="http://schemas.openxmlformats.org/officeDocument/2006/math">
                    <m:oMathParaPr>
                      <m:jc m:val="centerGroup"/>
                    </m:oMathParaPr>
                    <m:oMath xmlns:m="http://schemas.openxmlformats.org/officeDocument/2006/math">
                      <m:sSup>
                        <m:sSupPr>
                          <m:ctrlPr>
                            <a:rPr lang="x-IV_mathan" sz="2800" i="1">
                              <a:effectLst/>
                              <a:latin typeface="Cambria Math" panose="02040503050406030204" pitchFamily="18" charset="0"/>
                            </a:rPr>
                          </m:ctrlPr>
                        </m:sSupPr>
                        <m:e>
                          <m:r>
                            <a:rPr lang="x-IV_mathan" sz="2800">
                              <a:effectLst/>
                              <a:latin typeface="Cambria Math" panose="02040503050406030204" pitchFamily="18" charset="0"/>
                            </a:rPr>
                            <m:t>𝑥</m:t>
                          </m:r>
                        </m:e>
                        <m:sup>
                          <m:r>
                            <a:rPr lang="x-IV_mathan" sz="2800">
                              <a:effectLst/>
                              <a:latin typeface="Cambria Math" panose="02040503050406030204" pitchFamily="18" charset="0"/>
                            </a:rPr>
                            <m:t>2</m:t>
                          </m:r>
                        </m:sup>
                      </m:sSup>
                      <m:r>
                        <a:rPr lang="x-IV_mathan" sz="2800">
                          <a:effectLst/>
                          <a:latin typeface="Cambria Math" panose="02040503050406030204" pitchFamily="18" charset="0"/>
                        </a:rPr>
                        <m:t>+13</m:t>
                      </m:r>
                      <m:r>
                        <a:rPr lang="x-IV_mathan" sz="2800">
                          <a:effectLst/>
                          <a:latin typeface="Cambria Math" panose="02040503050406030204" pitchFamily="18" charset="0"/>
                        </a:rPr>
                        <m:t>𝑥</m:t>
                      </m:r>
                      <m:r>
                        <a:rPr lang="x-IV_mathan" sz="2800">
                          <a:effectLst/>
                          <a:latin typeface="Cambria Math" panose="02040503050406030204" pitchFamily="18" charset="0"/>
                        </a:rPr>
                        <m:t>+30=</m:t>
                      </m:r>
                      <m:d>
                        <m:dPr>
                          <m:ctrlPr>
                            <a:rPr lang="x-IV_mathan" sz="2800" i="1">
                              <a:effectLst/>
                              <a:latin typeface="Cambria Math" panose="02040503050406030204" pitchFamily="18" charset="0"/>
                            </a:rPr>
                          </m:ctrlPr>
                        </m:dPr>
                        <m:e>
                          <m:r>
                            <a:rPr lang="x-IV_mathan" sz="2800">
                              <a:effectLst/>
                              <a:latin typeface="Cambria Math" panose="02040503050406030204" pitchFamily="18" charset="0"/>
                            </a:rPr>
                            <m:t>𝑥</m:t>
                          </m:r>
                          <m:r>
                            <a:rPr lang="x-IV_mathan" sz="2800">
                              <a:effectLst/>
                              <a:latin typeface="Cambria Math" panose="02040503050406030204" pitchFamily="18" charset="0"/>
                            </a:rPr>
                            <m:t>+3</m:t>
                          </m:r>
                        </m:e>
                      </m:d>
                      <m:d>
                        <m:dPr>
                          <m:ctrlPr>
                            <a:rPr lang="x-IV_mathan" sz="2800" i="1">
                              <a:effectLst/>
                              <a:latin typeface="Cambria Math" panose="02040503050406030204" pitchFamily="18" charset="0"/>
                            </a:rPr>
                          </m:ctrlPr>
                        </m:dPr>
                        <m:e>
                          <m:r>
                            <a:rPr lang="x-IV_mathan" sz="2800">
                              <a:effectLst/>
                              <a:latin typeface="Cambria Math" panose="02040503050406030204" pitchFamily="18" charset="0"/>
                            </a:rPr>
                            <m:t>𝑥</m:t>
                          </m:r>
                          <m:r>
                            <a:rPr lang="x-IV_mathan" sz="2800">
                              <a:effectLst/>
                              <a:latin typeface="Cambria Math" panose="02040503050406030204" pitchFamily="18" charset="0"/>
                            </a:rPr>
                            <m:t>+10</m:t>
                          </m:r>
                        </m:e>
                      </m:d>
                    </m:oMath>
                  </m:oMathPara>
                </a14:m>
                <a:endParaRPr lang="x-IV_mathan" sz="2800" dirty="0">
                  <a:effectLst/>
                  <a:latin typeface="Cambria Math" panose="02040503050406030204" pitchFamily="18" charset="0"/>
                </a:endParaRPr>
              </a:p>
            </p:txBody>
          </p:sp>
        </mc:Choice>
        <mc:Fallback xmlns="">
          <p:sp>
            <p:nvSpPr>
              <p:cNvPr id="3" name="TextBox 2">
                <a:extLst>
                  <a:ext uri="{FF2B5EF4-FFF2-40B4-BE49-F238E27FC236}">
                    <a16:creationId xmlns:a16="http://schemas.microsoft.com/office/drawing/2014/main" id="{2E21FCCE-B1FF-29FC-5B21-2C12D900C163}"/>
                  </a:ext>
                </a:extLst>
              </p:cNvPr>
              <p:cNvSpPr txBox="1">
                <a:spLocks noRot="1" noChangeAspect="1" noMove="1" noResize="1" noEditPoints="1" noAdjustHandles="1" noChangeArrowheads="1" noChangeShapeType="1" noTextEdit="1"/>
              </p:cNvSpPr>
              <p:nvPr/>
            </p:nvSpPr>
            <p:spPr>
              <a:xfrm>
                <a:off x="6624536" y="2153715"/>
                <a:ext cx="5409430" cy="4401205"/>
              </a:xfrm>
              <a:prstGeom prst="rect">
                <a:avLst/>
              </a:prstGeom>
              <a:blipFill>
                <a:blip r:embed="rId57"/>
                <a:stretch>
                  <a:fillRect l="-2368" t="-1247"/>
                </a:stretch>
              </a:blipFill>
            </p:spPr>
            <p:txBody>
              <a:bodyPr/>
              <a:lstStyle/>
              <a:p>
                <a:r>
                  <a:rPr lang="en-AU">
                    <a:noFill/>
                  </a:rPr>
                  <a:t> </a:t>
                </a:r>
              </a:p>
            </p:txBody>
          </p:sp>
        </mc:Fallback>
      </mc:AlternateContent>
      <mc:AlternateContent xmlns:mc="http://schemas.openxmlformats.org/markup-compatibility/2006" xmlns:p14="http://schemas.microsoft.com/office/powerpoint/2010/main">
        <mc:Choice Requires="p14">
          <p:contentPart p14:bwMode="auto" r:id="rId58">
            <p14:nvContentPartPr>
              <p14:cNvPr id="5" name="Ink 4">
                <a:extLst>
                  <a:ext uri="{FF2B5EF4-FFF2-40B4-BE49-F238E27FC236}">
                    <a16:creationId xmlns:a16="http://schemas.microsoft.com/office/drawing/2014/main" id="{426EA498-2BC5-7CB5-8C17-E82C340B6D41}"/>
                  </a:ext>
                </a:extLst>
              </p14:cNvPr>
              <p14:cNvContentPartPr/>
              <p14:nvPr/>
            </p14:nvContentPartPr>
            <p14:xfrm>
              <a:off x="10250104" y="2850725"/>
              <a:ext cx="243000" cy="120600"/>
            </p14:xfrm>
          </p:contentPart>
        </mc:Choice>
        <mc:Fallback xmlns="">
          <p:pic>
            <p:nvPicPr>
              <p:cNvPr id="5" name="Ink 4">
                <a:extLst>
                  <a:ext uri="{FF2B5EF4-FFF2-40B4-BE49-F238E27FC236}">
                    <a16:creationId xmlns:a16="http://schemas.microsoft.com/office/drawing/2014/main" id="{426EA498-2BC5-7CB5-8C17-E82C340B6D41}"/>
                  </a:ext>
                </a:extLst>
              </p:cNvPr>
              <p:cNvPicPr/>
              <p:nvPr/>
            </p:nvPicPr>
            <p:blipFill>
              <a:blip r:embed="rId59"/>
              <a:stretch>
                <a:fillRect/>
              </a:stretch>
            </p:blipFill>
            <p:spPr>
              <a:xfrm>
                <a:off x="10241104" y="2841725"/>
                <a:ext cx="2606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 name="Ink 5">
                <a:extLst>
                  <a:ext uri="{FF2B5EF4-FFF2-40B4-BE49-F238E27FC236}">
                    <a16:creationId xmlns:a16="http://schemas.microsoft.com/office/drawing/2014/main" id="{39E0F131-17DF-FD48-4A8B-44796E6BB327}"/>
                  </a:ext>
                </a:extLst>
              </p14:cNvPr>
              <p14:cNvContentPartPr/>
              <p14:nvPr/>
            </p14:nvContentPartPr>
            <p14:xfrm>
              <a:off x="10206544" y="2793125"/>
              <a:ext cx="329400" cy="222480"/>
            </p14:xfrm>
          </p:contentPart>
        </mc:Choice>
        <mc:Fallback xmlns="">
          <p:pic>
            <p:nvPicPr>
              <p:cNvPr id="6" name="Ink 5">
                <a:extLst>
                  <a:ext uri="{FF2B5EF4-FFF2-40B4-BE49-F238E27FC236}">
                    <a16:creationId xmlns:a16="http://schemas.microsoft.com/office/drawing/2014/main" id="{39E0F131-17DF-FD48-4A8B-44796E6BB327}"/>
                  </a:ext>
                </a:extLst>
              </p:cNvPr>
              <p:cNvPicPr/>
              <p:nvPr/>
            </p:nvPicPr>
            <p:blipFill>
              <a:blip r:embed="rId61"/>
              <a:stretch>
                <a:fillRect/>
              </a:stretch>
            </p:blipFill>
            <p:spPr>
              <a:xfrm>
                <a:off x="10197544" y="2784125"/>
                <a:ext cx="3470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9" name="Ink 28">
                <a:extLst>
                  <a:ext uri="{FF2B5EF4-FFF2-40B4-BE49-F238E27FC236}">
                    <a16:creationId xmlns:a16="http://schemas.microsoft.com/office/drawing/2014/main" id="{9DB6FC9B-581E-BE32-C889-9E5373E46363}"/>
                  </a:ext>
                </a:extLst>
              </p14:cNvPr>
              <p14:cNvContentPartPr/>
              <p14:nvPr/>
            </p14:nvContentPartPr>
            <p14:xfrm>
              <a:off x="10304464" y="3234125"/>
              <a:ext cx="263520" cy="135720"/>
            </p14:xfrm>
          </p:contentPart>
        </mc:Choice>
        <mc:Fallback xmlns="">
          <p:pic>
            <p:nvPicPr>
              <p:cNvPr id="29" name="Ink 28">
                <a:extLst>
                  <a:ext uri="{FF2B5EF4-FFF2-40B4-BE49-F238E27FC236}">
                    <a16:creationId xmlns:a16="http://schemas.microsoft.com/office/drawing/2014/main" id="{9DB6FC9B-581E-BE32-C889-9E5373E46363}"/>
                  </a:ext>
                </a:extLst>
              </p:cNvPr>
              <p:cNvPicPr/>
              <p:nvPr/>
            </p:nvPicPr>
            <p:blipFill>
              <a:blip r:embed="rId63"/>
              <a:stretch>
                <a:fillRect/>
              </a:stretch>
            </p:blipFill>
            <p:spPr>
              <a:xfrm>
                <a:off x="10295464" y="3225125"/>
                <a:ext cx="2811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0" name="Ink 29">
                <a:extLst>
                  <a:ext uri="{FF2B5EF4-FFF2-40B4-BE49-F238E27FC236}">
                    <a16:creationId xmlns:a16="http://schemas.microsoft.com/office/drawing/2014/main" id="{CEC697C5-4537-164E-BA9D-EED98A1C1A1D}"/>
                  </a:ext>
                </a:extLst>
              </p14:cNvPr>
              <p14:cNvContentPartPr/>
              <p14:nvPr/>
            </p14:nvContentPartPr>
            <p14:xfrm>
              <a:off x="10261264" y="3156365"/>
              <a:ext cx="314280" cy="273600"/>
            </p14:xfrm>
          </p:contentPart>
        </mc:Choice>
        <mc:Fallback xmlns="">
          <p:pic>
            <p:nvPicPr>
              <p:cNvPr id="30" name="Ink 29">
                <a:extLst>
                  <a:ext uri="{FF2B5EF4-FFF2-40B4-BE49-F238E27FC236}">
                    <a16:creationId xmlns:a16="http://schemas.microsoft.com/office/drawing/2014/main" id="{CEC697C5-4537-164E-BA9D-EED98A1C1A1D}"/>
                  </a:ext>
                </a:extLst>
              </p:cNvPr>
              <p:cNvPicPr/>
              <p:nvPr/>
            </p:nvPicPr>
            <p:blipFill>
              <a:blip r:embed="rId65"/>
              <a:stretch>
                <a:fillRect/>
              </a:stretch>
            </p:blipFill>
            <p:spPr>
              <a:xfrm>
                <a:off x="10252274" y="3147365"/>
                <a:ext cx="3319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1" name="Ink 30">
                <a:extLst>
                  <a:ext uri="{FF2B5EF4-FFF2-40B4-BE49-F238E27FC236}">
                    <a16:creationId xmlns:a16="http://schemas.microsoft.com/office/drawing/2014/main" id="{C1C81503-B75C-E423-F93D-89FE94FAE1C5}"/>
                  </a:ext>
                </a:extLst>
              </p14:cNvPr>
              <p14:cNvContentPartPr/>
              <p14:nvPr/>
            </p14:nvContentPartPr>
            <p14:xfrm>
              <a:off x="10250824" y="3624365"/>
              <a:ext cx="347400" cy="239040"/>
            </p14:xfrm>
          </p:contentPart>
        </mc:Choice>
        <mc:Fallback xmlns="">
          <p:pic>
            <p:nvPicPr>
              <p:cNvPr id="31" name="Ink 30">
                <a:extLst>
                  <a:ext uri="{FF2B5EF4-FFF2-40B4-BE49-F238E27FC236}">
                    <a16:creationId xmlns:a16="http://schemas.microsoft.com/office/drawing/2014/main" id="{C1C81503-B75C-E423-F93D-89FE94FAE1C5}"/>
                  </a:ext>
                </a:extLst>
              </p:cNvPr>
              <p:cNvPicPr/>
              <p:nvPr/>
            </p:nvPicPr>
            <p:blipFill>
              <a:blip r:embed="rId67"/>
              <a:stretch>
                <a:fillRect/>
              </a:stretch>
            </p:blipFill>
            <p:spPr>
              <a:xfrm>
                <a:off x="10241824" y="3615351"/>
                <a:ext cx="365040" cy="256707"/>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2" name="Ink 31">
                <a:extLst>
                  <a:ext uri="{FF2B5EF4-FFF2-40B4-BE49-F238E27FC236}">
                    <a16:creationId xmlns:a16="http://schemas.microsoft.com/office/drawing/2014/main" id="{D4BD1248-6D21-3EEC-11A1-1C7FC17A80E7}"/>
                  </a:ext>
                </a:extLst>
              </p14:cNvPr>
              <p14:cNvContentPartPr/>
              <p14:nvPr/>
            </p14:nvContentPartPr>
            <p14:xfrm>
              <a:off x="10304464" y="3579005"/>
              <a:ext cx="293760" cy="310320"/>
            </p14:xfrm>
          </p:contentPart>
        </mc:Choice>
        <mc:Fallback xmlns="">
          <p:pic>
            <p:nvPicPr>
              <p:cNvPr id="32" name="Ink 31">
                <a:extLst>
                  <a:ext uri="{FF2B5EF4-FFF2-40B4-BE49-F238E27FC236}">
                    <a16:creationId xmlns:a16="http://schemas.microsoft.com/office/drawing/2014/main" id="{D4BD1248-6D21-3EEC-11A1-1C7FC17A80E7}"/>
                  </a:ext>
                </a:extLst>
              </p:cNvPr>
              <p:cNvPicPr/>
              <p:nvPr/>
            </p:nvPicPr>
            <p:blipFill>
              <a:blip r:embed="rId69"/>
              <a:stretch>
                <a:fillRect/>
              </a:stretch>
            </p:blipFill>
            <p:spPr>
              <a:xfrm>
                <a:off x="10295453" y="3570005"/>
                <a:ext cx="311422"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3" name="Ink 32">
                <a:extLst>
                  <a:ext uri="{FF2B5EF4-FFF2-40B4-BE49-F238E27FC236}">
                    <a16:creationId xmlns:a16="http://schemas.microsoft.com/office/drawing/2014/main" id="{152E8A18-A248-70D1-2BBA-88B43CE53DB3}"/>
                  </a:ext>
                </a:extLst>
              </p14:cNvPr>
              <p14:cNvContentPartPr/>
              <p14:nvPr/>
            </p14:nvContentPartPr>
            <p14:xfrm>
              <a:off x="10216624" y="4507445"/>
              <a:ext cx="270360" cy="190080"/>
            </p14:xfrm>
          </p:contentPart>
        </mc:Choice>
        <mc:Fallback xmlns="">
          <p:pic>
            <p:nvPicPr>
              <p:cNvPr id="33" name="Ink 32">
                <a:extLst>
                  <a:ext uri="{FF2B5EF4-FFF2-40B4-BE49-F238E27FC236}">
                    <a16:creationId xmlns:a16="http://schemas.microsoft.com/office/drawing/2014/main" id="{152E8A18-A248-70D1-2BBA-88B43CE53DB3}"/>
                  </a:ext>
                </a:extLst>
              </p:cNvPr>
              <p:cNvPicPr/>
              <p:nvPr/>
            </p:nvPicPr>
            <p:blipFill>
              <a:blip r:embed="rId71"/>
              <a:stretch>
                <a:fillRect/>
              </a:stretch>
            </p:blipFill>
            <p:spPr>
              <a:xfrm>
                <a:off x="10207624" y="4498445"/>
                <a:ext cx="2880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4" name="Ink 33">
                <a:extLst>
                  <a:ext uri="{FF2B5EF4-FFF2-40B4-BE49-F238E27FC236}">
                    <a16:creationId xmlns:a16="http://schemas.microsoft.com/office/drawing/2014/main" id="{5D28AE93-708E-893C-B28C-51B6EA715D11}"/>
                  </a:ext>
                </a:extLst>
              </p14:cNvPr>
              <p14:cNvContentPartPr/>
              <p14:nvPr/>
            </p14:nvContentPartPr>
            <p14:xfrm>
              <a:off x="10252624" y="4482965"/>
              <a:ext cx="191160" cy="287280"/>
            </p14:xfrm>
          </p:contentPart>
        </mc:Choice>
        <mc:Fallback xmlns="">
          <p:pic>
            <p:nvPicPr>
              <p:cNvPr id="34" name="Ink 33">
                <a:extLst>
                  <a:ext uri="{FF2B5EF4-FFF2-40B4-BE49-F238E27FC236}">
                    <a16:creationId xmlns:a16="http://schemas.microsoft.com/office/drawing/2014/main" id="{5D28AE93-708E-893C-B28C-51B6EA715D11}"/>
                  </a:ext>
                </a:extLst>
              </p:cNvPr>
              <p:cNvPicPr/>
              <p:nvPr/>
            </p:nvPicPr>
            <p:blipFill>
              <a:blip r:embed="rId73"/>
              <a:stretch>
                <a:fillRect/>
              </a:stretch>
            </p:blipFill>
            <p:spPr>
              <a:xfrm>
                <a:off x="10243624" y="4473965"/>
                <a:ext cx="20880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7" name="Ink 36">
                <a:extLst>
                  <a:ext uri="{FF2B5EF4-FFF2-40B4-BE49-F238E27FC236}">
                    <a16:creationId xmlns:a16="http://schemas.microsoft.com/office/drawing/2014/main" id="{5369E0AF-1E00-AD09-3F1D-8B5FE1964970}"/>
                  </a:ext>
                </a:extLst>
              </p14:cNvPr>
              <p14:cNvContentPartPr/>
              <p14:nvPr/>
            </p14:nvContentPartPr>
            <p14:xfrm>
              <a:off x="10192504" y="4878245"/>
              <a:ext cx="170640" cy="160200"/>
            </p14:xfrm>
          </p:contentPart>
        </mc:Choice>
        <mc:Fallback xmlns="">
          <p:pic>
            <p:nvPicPr>
              <p:cNvPr id="37" name="Ink 36">
                <a:extLst>
                  <a:ext uri="{FF2B5EF4-FFF2-40B4-BE49-F238E27FC236}">
                    <a16:creationId xmlns:a16="http://schemas.microsoft.com/office/drawing/2014/main" id="{5369E0AF-1E00-AD09-3F1D-8B5FE1964970}"/>
                  </a:ext>
                </a:extLst>
              </p:cNvPr>
              <p:cNvPicPr/>
              <p:nvPr/>
            </p:nvPicPr>
            <p:blipFill>
              <a:blip r:embed="rId75"/>
              <a:stretch>
                <a:fillRect/>
              </a:stretch>
            </p:blipFill>
            <p:spPr>
              <a:xfrm>
                <a:off x="10183504" y="4869245"/>
                <a:ext cx="188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9" name="Ink 38">
                <a:extLst>
                  <a:ext uri="{FF2B5EF4-FFF2-40B4-BE49-F238E27FC236}">
                    <a16:creationId xmlns:a16="http://schemas.microsoft.com/office/drawing/2014/main" id="{A57C6AB5-D2E0-ACE1-9F83-4A7137B33583}"/>
                  </a:ext>
                </a:extLst>
              </p14:cNvPr>
              <p14:cNvContentPartPr/>
              <p14:nvPr/>
            </p14:nvContentPartPr>
            <p14:xfrm>
              <a:off x="10150384" y="4827125"/>
              <a:ext cx="370800" cy="343800"/>
            </p14:xfrm>
          </p:contentPart>
        </mc:Choice>
        <mc:Fallback xmlns="">
          <p:pic>
            <p:nvPicPr>
              <p:cNvPr id="39" name="Ink 38">
                <a:extLst>
                  <a:ext uri="{FF2B5EF4-FFF2-40B4-BE49-F238E27FC236}">
                    <a16:creationId xmlns:a16="http://schemas.microsoft.com/office/drawing/2014/main" id="{A57C6AB5-D2E0-ACE1-9F83-4A7137B33583}"/>
                  </a:ext>
                </a:extLst>
              </p:cNvPr>
              <p:cNvPicPr/>
              <p:nvPr/>
            </p:nvPicPr>
            <p:blipFill>
              <a:blip r:embed="rId77"/>
              <a:stretch>
                <a:fillRect/>
              </a:stretch>
            </p:blipFill>
            <p:spPr>
              <a:xfrm>
                <a:off x="10141384" y="4818125"/>
                <a:ext cx="38844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0" name="Ink 39">
                <a:extLst>
                  <a:ext uri="{FF2B5EF4-FFF2-40B4-BE49-F238E27FC236}">
                    <a16:creationId xmlns:a16="http://schemas.microsoft.com/office/drawing/2014/main" id="{8DE09690-4CCC-0FA9-3197-9583174B02C7}"/>
                  </a:ext>
                </a:extLst>
              </p14:cNvPr>
              <p14:cNvContentPartPr/>
              <p14:nvPr/>
            </p14:nvContentPartPr>
            <p14:xfrm>
              <a:off x="10153984" y="5343005"/>
              <a:ext cx="205200" cy="160920"/>
            </p14:xfrm>
          </p:contentPart>
        </mc:Choice>
        <mc:Fallback xmlns="">
          <p:pic>
            <p:nvPicPr>
              <p:cNvPr id="40" name="Ink 39">
                <a:extLst>
                  <a:ext uri="{FF2B5EF4-FFF2-40B4-BE49-F238E27FC236}">
                    <a16:creationId xmlns:a16="http://schemas.microsoft.com/office/drawing/2014/main" id="{8DE09690-4CCC-0FA9-3197-9583174B02C7}"/>
                  </a:ext>
                </a:extLst>
              </p:cNvPr>
              <p:cNvPicPr/>
              <p:nvPr/>
            </p:nvPicPr>
            <p:blipFill>
              <a:blip r:embed="rId79"/>
              <a:stretch>
                <a:fillRect/>
              </a:stretch>
            </p:blipFill>
            <p:spPr>
              <a:xfrm>
                <a:off x="10144984" y="5333985"/>
                <a:ext cx="222840" cy="178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3" name="Ink 42">
                <a:extLst>
                  <a:ext uri="{FF2B5EF4-FFF2-40B4-BE49-F238E27FC236}">
                    <a16:creationId xmlns:a16="http://schemas.microsoft.com/office/drawing/2014/main" id="{B4D68810-390F-33A3-99ED-7560C04E01F0}"/>
                  </a:ext>
                </a:extLst>
              </p14:cNvPr>
              <p14:cNvContentPartPr/>
              <p14:nvPr/>
            </p14:nvContentPartPr>
            <p14:xfrm>
              <a:off x="10168744" y="5334725"/>
              <a:ext cx="247320" cy="218880"/>
            </p14:xfrm>
          </p:contentPart>
        </mc:Choice>
        <mc:Fallback xmlns="">
          <p:pic>
            <p:nvPicPr>
              <p:cNvPr id="43" name="Ink 42">
                <a:extLst>
                  <a:ext uri="{FF2B5EF4-FFF2-40B4-BE49-F238E27FC236}">
                    <a16:creationId xmlns:a16="http://schemas.microsoft.com/office/drawing/2014/main" id="{B4D68810-390F-33A3-99ED-7560C04E01F0}"/>
                  </a:ext>
                </a:extLst>
              </p:cNvPr>
              <p:cNvPicPr/>
              <p:nvPr/>
            </p:nvPicPr>
            <p:blipFill>
              <a:blip r:embed="rId81"/>
              <a:stretch>
                <a:fillRect/>
              </a:stretch>
            </p:blipFill>
            <p:spPr>
              <a:xfrm>
                <a:off x="10159744" y="5325725"/>
                <a:ext cx="2649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6" name="Ink 45">
                <a:extLst>
                  <a:ext uri="{FF2B5EF4-FFF2-40B4-BE49-F238E27FC236}">
                    <a16:creationId xmlns:a16="http://schemas.microsoft.com/office/drawing/2014/main" id="{A30CD7DE-F658-F4F1-1572-5EDD39000FC1}"/>
                  </a:ext>
                </a:extLst>
              </p14:cNvPr>
              <p14:cNvContentPartPr/>
              <p14:nvPr/>
            </p14:nvContentPartPr>
            <p14:xfrm>
              <a:off x="10295104" y="4008125"/>
              <a:ext cx="438480" cy="263880"/>
            </p14:xfrm>
          </p:contentPart>
        </mc:Choice>
        <mc:Fallback xmlns="">
          <p:pic>
            <p:nvPicPr>
              <p:cNvPr id="46" name="Ink 45">
                <a:extLst>
                  <a:ext uri="{FF2B5EF4-FFF2-40B4-BE49-F238E27FC236}">
                    <a16:creationId xmlns:a16="http://schemas.microsoft.com/office/drawing/2014/main" id="{A30CD7DE-F658-F4F1-1572-5EDD39000FC1}"/>
                  </a:ext>
                </a:extLst>
              </p:cNvPr>
              <p:cNvPicPr/>
              <p:nvPr/>
            </p:nvPicPr>
            <p:blipFill>
              <a:blip r:embed="rId83"/>
              <a:stretch>
                <a:fillRect/>
              </a:stretch>
            </p:blipFill>
            <p:spPr>
              <a:xfrm>
                <a:off x="10277119" y="3990125"/>
                <a:ext cx="474091"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0" name="Ink 49">
                <a:extLst>
                  <a:ext uri="{FF2B5EF4-FFF2-40B4-BE49-F238E27FC236}">
                    <a16:creationId xmlns:a16="http://schemas.microsoft.com/office/drawing/2014/main" id="{969E8EEE-5A43-A213-C041-8ECDC900513A}"/>
                  </a:ext>
                </a:extLst>
              </p14:cNvPr>
              <p14:cNvContentPartPr/>
              <p14:nvPr/>
            </p14:nvContentPartPr>
            <p14:xfrm>
              <a:off x="8326264" y="4158605"/>
              <a:ext cx="370080" cy="3960"/>
            </p14:xfrm>
          </p:contentPart>
        </mc:Choice>
        <mc:Fallback xmlns="">
          <p:pic>
            <p:nvPicPr>
              <p:cNvPr id="50" name="Ink 49">
                <a:extLst>
                  <a:ext uri="{FF2B5EF4-FFF2-40B4-BE49-F238E27FC236}">
                    <a16:creationId xmlns:a16="http://schemas.microsoft.com/office/drawing/2014/main" id="{969E8EEE-5A43-A213-C041-8ECDC900513A}"/>
                  </a:ext>
                </a:extLst>
              </p:cNvPr>
              <p:cNvPicPr/>
              <p:nvPr/>
            </p:nvPicPr>
            <p:blipFill>
              <a:blip r:embed="rId85"/>
              <a:stretch>
                <a:fillRect/>
              </a:stretch>
            </p:blipFill>
            <p:spPr>
              <a:xfrm>
                <a:off x="8272264" y="4039805"/>
                <a:ext cx="477720" cy="241164"/>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Ink 51">
                <a:extLst>
                  <a:ext uri="{FF2B5EF4-FFF2-40B4-BE49-F238E27FC236}">
                    <a16:creationId xmlns:a16="http://schemas.microsoft.com/office/drawing/2014/main" id="{0643D565-3E49-0EA7-AFFD-459BEE9245C0}"/>
                  </a:ext>
                </a:extLst>
              </p14:cNvPr>
              <p14:cNvContentPartPr/>
              <p14:nvPr/>
            </p14:nvContentPartPr>
            <p14:xfrm>
              <a:off x="9867064" y="6298805"/>
              <a:ext cx="603720" cy="12240"/>
            </p14:xfrm>
          </p:contentPart>
        </mc:Choice>
        <mc:Fallback xmlns="">
          <p:pic>
            <p:nvPicPr>
              <p:cNvPr id="52" name="Ink 51">
                <a:extLst>
                  <a:ext uri="{FF2B5EF4-FFF2-40B4-BE49-F238E27FC236}">
                    <a16:creationId xmlns:a16="http://schemas.microsoft.com/office/drawing/2014/main" id="{0643D565-3E49-0EA7-AFFD-459BEE9245C0}"/>
                  </a:ext>
                </a:extLst>
              </p:cNvPr>
              <p:cNvPicPr/>
              <p:nvPr/>
            </p:nvPicPr>
            <p:blipFill>
              <a:blip r:embed="rId87"/>
              <a:stretch>
                <a:fillRect/>
              </a:stretch>
            </p:blipFill>
            <p:spPr>
              <a:xfrm>
                <a:off x="9813032" y="6190805"/>
                <a:ext cx="711424"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Ink 52">
                <a:extLst>
                  <a:ext uri="{FF2B5EF4-FFF2-40B4-BE49-F238E27FC236}">
                    <a16:creationId xmlns:a16="http://schemas.microsoft.com/office/drawing/2014/main" id="{1004C6F7-63B4-64CB-9C65-8E711F38870E}"/>
                  </a:ext>
                </a:extLst>
              </p14:cNvPr>
              <p14:cNvContentPartPr/>
              <p14:nvPr/>
            </p14:nvContentPartPr>
            <p14:xfrm>
              <a:off x="8905144" y="4139165"/>
              <a:ext cx="482760" cy="17640"/>
            </p14:xfrm>
          </p:contentPart>
        </mc:Choice>
        <mc:Fallback xmlns="">
          <p:pic>
            <p:nvPicPr>
              <p:cNvPr id="53" name="Ink 52">
                <a:extLst>
                  <a:ext uri="{FF2B5EF4-FFF2-40B4-BE49-F238E27FC236}">
                    <a16:creationId xmlns:a16="http://schemas.microsoft.com/office/drawing/2014/main" id="{1004C6F7-63B4-64CB-9C65-8E711F38870E}"/>
                  </a:ext>
                </a:extLst>
              </p:cNvPr>
              <p:cNvPicPr/>
              <p:nvPr/>
            </p:nvPicPr>
            <p:blipFill>
              <a:blip r:embed="rId89"/>
              <a:stretch>
                <a:fillRect/>
              </a:stretch>
            </p:blipFill>
            <p:spPr>
              <a:xfrm>
                <a:off x="8851144" y="4033325"/>
                <a:ext cx="590400" cy="228967"/>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Ink 53">
                <a:extLst>
                  <a:ext uri="{FF2B5EF4-FFF2-40B4-BE49-F238E27FC236}">
                    <a16:creationId xmlns:a16="http://schemas.microsoft.com/office/drawing/2014/main" id="{68BF4F99-5E8D-854D-5759-27D55CBF34FB}"/>
                  </a:ext>
                </a:extLst>
              </p14:cNvPr>
              <p14:cNvContentPartPr/>
              <p14:nvPr/>
            </p14:nvContentPartPr>
            <p14:xfrm>
              <a:off x="10963984" y="6272885"/>
              <a:ext cx="859680" cy="19800"/>
            </p14:xfrm>
          </p:contentPart>
        </mc:Choice>
        <mc:Fallback xmlns="">
          <p:pic>
            <p:nvPicPr>
              <p:cNvPr id="54" name="Ink 53">
                <a:extLst>
                  <a:ext uri="{FF2B5EF4-FFF2-40B4-BE49-F238E27FC236}">
                    <a16:creationId xmlns:a16="http://schemas.microsoft.com/office/drawing/2014/main" id="{68BF4F99-5E8D-854D-5759-27D55CBF34FB}"/>
                  </a:ext>
                </a:extLst>
              </p:cNvPr>
              <p:cNvPicPr/>
              <p:nvPr/>
            </p:nvPicPr>
            <p:blipFill>
              <a:blip r:embed="rId91"/>
              <a:stretch>
                <a:fillRect/>
              </a:stretch>
            </p:blipFill>
            <p:spPr>
              <a:xfrm>
                <a:off x="10910007" y="6166814"/>
                <a:ext cx="967275" cy="231589"/>
              </a:xfrm>
              <a:prstGeom prst="rect">
                <a:avLst/>
              </a:prstGeom>
            </p:spPr>
          </p:pic>
        </mc:Fallback>
      </mc:AlternateContent>
    </p:spTree>
    <p:extLst>
      <p:ext uri="{BB962C8B-B14F-4D97-AF65-F5344CB8AC3E}">
        <p14:creationId xmlns:p14="http://schemas.microsoft.com/office/powerpoint/2010/main" val="231244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42" presetClass="path" presetSubtype="0" decel="100000" fill="hold" grpId="1" nodeType="withEffect">
                                  <p:stCondLst>
                                    <p:cond delay="0"/>
                                  </p:stCondLst>
                                  <p:childTnLst>
                                    <p:animMotion origin="layout" path="M 1.25E-6 0.03889 L 1.25E-6 1.85185E-6 " pathEditMode="relative" rAng="0" ptsTypes="AA">
                                      <p:cBhvr>
                                        <p:cTn id="9" dur="500" fill="hold"/>
                                        <p:tgtEl>
                                          <p:spTgt spid="4"/>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50"/>
                                        <p:tgtEl>
                                          <p:spTgt spid="7"/>
                                        </p:tgtEl>
                                      </p:cBhvr>
                                    </p:animEffect>
                                  </p:childTnLst>
                                </p:cTn>
                              </p:par>
                              <p:par>
                                <p:cTn id="15" presetID="42" presetClass="path" presetSubtype="0" decel="100000" fill="hold" grpId="1" nodeType="withEffect">
                                  <p:stCondLst>
                                    <p:cond delay="0"/>
                                  </p:stCondLst>
                                  <p:childTnLst>
                                    <p:animMotion origin="layout" path="M 1.25E-6 0.03889 L 1.25E-6 1.85185E-6 " pathEditMode="relative" rAng="0" ptsTypes="AA">
                                      <p:cBhvr>
                                        <p:cTn id="16" dur="500" fill="hold"/>
                                        <p:tgtEl>
                                          <p:spTgt spid="7"/>
                                        </p:tgtEl>
                                        <p:attrNameLst>
                                          <p:attrName>ppt_x</p:attrName>
                                          <p:attrName>ppt_y</p:attrName>
                                        </p:attrNameLst>
                                      </p:cBhvr>
                                      <p:rCtr x="0" y="-1944"/>
                                    </p:animMotion>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par>
                                <p:cTn id="20" presetID="42" presetClass="path" presetSubtype="0" decel="100000" fill="hold" nodeType="withEffect">
                                  <p:stCondLst>
                                    <p:cond delay="0"/>
                                  </p:stCondLst>
                                  <p:childTnLst>
                                    <p:animMotion origin="layout" path="M 1.25E-6 0.03889 L 1.25E-6 1.85185E-6 " pathEditMode="relative" rAng="0" ptsTypes="AA">
                                      <p:cBhvr>
                                        <p:cTn id="21" dur="500" fill="hold"/>
                                        <p:tgtEl>
                                          <p:spTgt spid="17"/>
                                        </p:tgtEl>
                                        <p:attrNameLst>
                                          <p:attrName>ppt_x</p:attrName>
                                          <p:attrName>ppt_y</p:attrName>
                                        </p:attrNameLst>
                                      </p:cBhvr>
                                      <p:rCtr x="0" y="-1944"/>
                                    </p:animMotion>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50"/>
                                        <p:tgtEl>
                                          <p:spTgt spid="16"/>
                                        </p:tgtEl>
                                      </p:cBhvr>
                                    </p:animEffect>
                                  </p:childTnLst>
                                </p:cTn>
                              </p:par>
                              <p:par>
                                <p:cTn id="25" presetID="42" presetClass="path" presetSubtype="0" decel="100000" fill="hold" nodeType="withEffect">
                                  <p:stCondLst>
                                    <p:cond delay="0"/>
                                  </p:stCondLst>
                                  <p:childTnLst>
                                    <p:animMotion origin="layout" path="M 1.25E-6 0.03889 L 1.25E-6 1.85185E-6 " pathEditMode="relative" rAng="0" ptsTypes="AA">
                                      <p:cBhvr>
                                        <p:cTn id="26" dur="500" fill="hold"/>
                                        <p:tgtEl>
                                          <p:spTgt spid="16"/>
                                        </p:tgtEl>
                                        <p:attrNameLst>
                                          <p:attrName>ppt_x</p:attrName>
                                          <p:attrName>ppt_y</p:attrName>
                                        </p:attrNameLst>
                                      </p:cBhvr>
                                      <p:rCtr x="0" y="-1944"/>
                                    </p:animMotion>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250"/>
                                        <p:tgtEl>
                                          <p:spTgt spid="15"/>
                                        </p:tgtEl>
                                      </p:cBhvr>
                                    </p:animEffect>
                                  </p:childTnLst>
                                </p:cTn>
                              </p:par>
                              <p:par>
                                <p:cTn id="30" presetID="42" presetClass="path" presetSubtype="0" decel="100000" fill="hold" nodeType="withEffect">
                                  <p:stCondLst>
                                    <p:cond delay="0"/>
                                  </p:stCondLst>
                                  <p:childTnLst>
                                    <p:animMotion origin="layout" path="M 1.25E-6 0.03889 L 1.25E-6 1.85185E-6 " pathEditMode="relative" rAng="0" ptsTypes="AA">
                                      <p:cBhvr>
                                        <p:cTn id="31" dur="500" fill="hold"/>
                                        <p:tgtEl>
                                          <p:spTgt spid="15"/>
                                        </p:tgtEl>
                                        <p:attrNameLst>
                                          <p:attrName>ppt_x</p:attrName>
                                          <p:attrName>ppt_y</p:attrName>
                                        </p:attrNameLst>
                                      </p:cBhvr>
                                      <p:rCtr x="0" y="-1944"/>
                                    </p:animMotion>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50"/>
                                        <p:tgtEl>
                                          <p:spTgt spid="36"/>
                                        </p:tgtEl>
                                      </p:cBhvr>
                                    </p:animEffect>
                                  </p:childTnLst>
                                </p:cTn>
                              </p:par>
                              <p:par>
                                <p:cTn id="35" presetID="42" presetClass="path" presetSubtype="0" decel="100000" fill="hold" nodeType="withEffect">
                                  <p:stCondLst>
                                    <p:cond delay="0"/>
                                  </p:stCondLst>
                                  <p:childTnLst>
                                    <p:animMotion origin="layout" path="M 1.25E-6 0.03889 L 1.25E-6 1.85185E-6 " pathEditMode="relative" rAng="0" ptsTypes="AA">
                                      <p:cBhvr>
                                        <p:cTn id="36" dur="500" fill="hold"/>
                                        <p:tgtEl>
                                          <p:spTgt spid="36"/>
                                        </p:tgtEl>
                                        <p:attrNameLst>
                                          <p:attrName>ppt_x</p:attrName>
                                          <p:attrName>ppt_y</p:attrName>
                                        </p:attrNameLst>
                                      </p:cBhvr>
                                      <p:rCtr x="0" y="-1944"/>
                                    </p:animMotion>
                                  </p:childTnLst>
                                </p:cTn>
                              </p:par>
                              <p:par>
                                <p:cTn id="37" presetID="10"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250"/>
                                        <p:tgtEl>
                                          <p:spTgt spid="41"/>
                                        </p:tgtEl>
                                      </p:cBhvr>
                                    </p:animEffect>
                                  </p:childTnLst>
                                </p:cTn>
                              </p:par>
                              <p:par>
                                <p:cTn id="40" presetID="42" presetClass="path" presetSubtype="0" decel="100000" fill="hold" nodeType="withEffect">
                                  <p:stCondLst>
                                    <p:cond delay="0"/>
                                  </p:stCondLst>
                                  <p:childTnLst>
                                    <p:animMotion origin="layout" path="M 1.25E-6 0.03889 L 1.25E-6 1.85185E-6 " pathEditMode="relative" rAng="0" ptsTypes="AA">
                                      <p:cBhvr>
                                        <p:cTn id="41" dur="500" fill="hold"/>
                                        <p:tgtEl>
                                          <p:spTgt spid="41"/>
                                        </p:tgtEl>
                                        <p:attrNameLst>
                                          <p:attrName>ppt_x</p:attrName>
                                          <p:attrName>ppt_y</p:attrName>
                                        </p:attrNameLst>
                                      </p:cBhvr>
                                      <p:rCtr x="0" y="-1944"/>
                                    </p:animMotion>
                                  </p:childTnLst>
                                </p:cTn>
                              </p:par>
                              <p:par>
                                <p:cTn id="42" presetID="10" presetClass="entr" presetSubtype="0"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250"/>
                                        <p:tgtEl>
                                          <p:spTgt spid="42"/>
                                        </p:tgtEl>
                                      </p:cBhvr>
                                    </p:animEffect>
                                  </p:childTnLst>
                                </p:cTn>
                              </p:par>
                              <p:par>
                                <p:cTn id="45" presetID="42" presetClass="path" presetSubtype="0" decel="100000" fill="hold" nodeType="withEffect">
                                  <p:stCondLst>
                                    <p:cond delay="0"/>
                                  </p:stCondLst>
                                  <p:childTnLst>
                                    <p:animMotion origin="layout" path="M 1.25E-6 0.03889 L 1.25E-6 1.85185E-6 " pathEditMode="relative" rAng="0" ptsTypes="AA">
                                      <p:cBhvr>
                                        <p:cTn id="46" dur="500" fill="hold"/>
                                        <p:tgtEl>
                                          <p:spTgt spid="42"/>
                                        </p:tgtEl>
                                        <p:attrNameLst>
                                          <p:attrName>ppt_x</p:attrName>
                                          <p:attrName>ppt_y</p:attrName>
                                        </p:attrNameLst>
                                      </p:cBhvr>
                                      <p:rCtr x="0" y="-1944"/>
                                    </p:animMotion>
                                  </p:childTnLst>
                                </p:cTn>
                              </p:par>
                              <p:par>
                                <p:cTn id="47" presetID="10"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250"/>
                                        <p:tgtEl>
                                          <p:spTgt spid="47"/>
                                        </p:tgtEl>
                                      </p:cBhvr>
                                    </p:animEffect>
                                  </p:childTnLst>
                                </p:cTn>
                              </p:par>
                              <p:par>
                                <p:cTn id="50" presetID="42" presetClass="path" presetSubtype="0" decel="100000" fill="hold" nodeType="withEffect">
                                  <p:stCondLst>
                                    <p:cond delay="0"/>
                                  </p:stCondLst>
                                  <p:childTnLst>
                                    <p:animMotion origin="layout" path="M 1.25E-6 0.03889 L 1.25E-6 1.85185E-6 " pathEditMode="relative" rAng="0" ptsTypes="AA">
                                      <p:cBhvr>
                                        <p:cTn id="51" dur="500" fill="hold"/>
                                        <p:tgtEl>
                                          <p:spTgt spid="47"/>
                                        </p:tgtEl>
                                        <p:attrNameLst>
                                          <p:attrName>ppt_x</p:attrName>
                                          <p:attrName>ppt_y</p:attrName>
                                        </p:attrNameLst>
                                      </p:cBhvr>
                                      <p:rCtr x="0" y="-1944"/>
                                    </p:animMotion>
                                  </p:childTnLst>
                                </p:cTn>
                              </p:par>
                              <p:par>
                                <p:cTn id="52" presetID="10" presetClass="entr" presetSubtype="0" fill="hold"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250"/>
                                        <p:tgtEl>
                                          <p:spTgt spid="48"/>
                                        </p:tgtEl>
                                      </p:cBhvr>
                                    </p:animEffect>
                                  </p:childTnLst>
                                </p:cTn>
                              </p:par>
                              <p:par>
                                <p:cTn id="55" presetID="42" presetClass="path" presetSubtype="0" decel="100000" fill="hold" nodeType="withEffect">
                                  <p:stCondLst>
                                    <p:cond delay="0"/>
                                  </p:stCondLst>
                                  <p:childTnLst>
                                    <p:animMotion origin="layout" path="M 1.25E-6 0.03889 L 1.25E-6 1.85185E-6 " pathEditMode="relative" rAng="0" ptsTypes="AA">
                                      <p:cBhvr>
                                        <p:cTn id="56" dur="500" fill="hold"/>
                                        <p:tgtEl>
                                          <p:spTgt spid="48"/>
                                        </p:tgtEl>
                                        <p:attrNameLst>
                                          <p:attrName>ppt_x</p:attrName>
                                          <p:attrName>ppt_y</p:attrName>
                                        </p:attrNameLst>
                                      </p:cBhvr>
                                      <p:rCtr x="0" y="-1944"/>
                                    </p:animMotion>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250"/>
                                        <p:tgtEl>
                                          <p:spTgt spid="3"/>
                                        </p:tgtEl>
                                      </p:cBhvr>
                                    </p:animEffect>
                                  </p:childTnLst>
                                </p:cTn>
                              </p:par>
                              <p:par>
                                <p:cTn id="62" presetID="42" presetClass="path" presetSubtype="0" decel="100000" fill="hold" grpId="1" nodeType="withEffect">
                                  <p:stCondLst>
                                    <p:cond delay="0"/>
                                  </p:stCondLst>
                                  <p:childTnLst>
                                    <p:animMotion origin="layout" path="M 1.25E-6 0.03889 L 1.25E-6 1.85185E-6 " pathEditMode="relative" rAng="0" ptsTypes="AA">
                                      <p:cBhvr>
                                        <p:cTn id="63" dur="500" fill="hold"/>
                                        <p:tgtEl>
                                          <p:spTgt spid="3"/>
                                        </p:tgtEl>
                                        <p:attrNameLst>
                                          <p:attrName>ppt_x</p:attrName>
                                          <p:attrName>ppt_y</p:attrName>
                                        </p:attrNameLst>
                                      </p:cBhvr>
                                      <p:rCtr x="0" y="-1944"/>
                                    </p:animMotion>
                                  </p:childTnLst>
                                </p:cTn>
                              </p:par>
                              <p:par>
                                <p:cTn id="64" presetID="10" presetClass="entr" presetSubtype="0" fill="hold"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250"/>
                                        <p:tgtEl>
                                          <p:spTgt spid="5"/>
                                        </p:tgtEl>
                                      </p:cBhvr>
                                    </p:animEffect>
                                  </p:childTnLst>
                                </p:cTn>
                              </p:par>
                              <p:par>
                                <p:cTn id="67" presetID="42" presetClass="path" presetSubtype="0" decel="100000" fill="hold" nodeType="withEffect">
                                  <p:stCondLst>
                                    <p:cond delay="0"/>
                                  </p:stCondLst>
                                  <p:childTnLst>
                                    <p:animMotion origin="layout" path="M 1.25E-6 0.03889 L 1.25E-6 1.85185E-6 " pathEditMode="relative" rAng="0" ptsTypes="AA">
                                      <p:cBhvr>
                                        <p:cTn id="68" dur="500" fill="hold"/>
                                        <p:tgtEl>
                                          <p:spTgt spid="5"/>
                                        </p:tgtEl>
                                        <p:attrNameLst>
                                          <p:attrName>ppt_x</p:attrName>
                                          <p:attrName>ppt_y</p:attrName>
                                        </p:attrNameLst>
                                      </p:cBhvr>
                                      <p:rCtr x="0" y="-1944"/>
                                    </p:animMotion>
                                  </p:childTnLst>
                                </p:cTn>
                              </p:par>
                              <p:par>
                                <p:cTn id="69" presetID="10" presetClass="entr" presetSubtype="0"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fade">
                                      <p:cBhvr>
                                        <p:cTn id="71" dur="250"/>
                                        <p:tgtEl>
                                          <p:spTgt spid="6"/>
                                        </p:tgtEl>
                                      </p:cBhvr>
                                    </p:animEffect>
                                  </p:childTnLst>
                                </p:cTn>
                              </p:par>
                              <p:par>
                                <p:cTn id="72" presetID="42" presetClass="path" presetSubtype="0" decel="100000" fill="hold" nodeType="withEffect">
                                  <p:stCondLst>
                                    <p:cond delay="0"/>
                                  </p:stCondLst>
                                  <p:childTnLst>
                                    <p:animMotion origin="layout" path="M 1.25E-6 0.03889 L 1.25E-6 1.85185E-6 " pathEditMode="relative" rAng="0" ptsTypes="AA">
                                      <p:cBhvr>
                                        <p:cTn id="73" dur="500" fill="hold"/>
                                        <p:tgtEl>
                                          <p:spTgt spid="6"/>
                                        </p:tgtEl>
                                        <p:attrNameLst>
                                          <p:attrName>ppt_x</p:attrName>
                                          <p:attrName>ppt_y</p:attrName>
                                        </p:attrNameLst>
                                      </p:cBhvr>
                                      <p:rCtr x="0" y="-1944"/>
                                    </p:animMotion>
                                  </p:childTnLst>
                                </p:cTn>
                              </p:par>
                              <p:par>
                                <p:cTn id="74" presetID="10"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50"/>
                                        <p:tgtEl>
                                          <p:spTgt spid="29"/>
                                        </p:tgtEl>
                                      </p:cBhvr>
                                    </p:animEffect>
                                  </p:childTnLst>
                                </p:cTn>
                              </p:par>
                              <p:par>
                                <p:cTn id="77" presetID="42" presetClass="path" presetSubtype="0" decel="100000" fill="hold" nodeType="withEffect">
                                  <p:stCondLst>
                                    <p:cond delay="0"/>
                                  </p:stCondLst>
                                  <p:childTnLst>
                                    <p:animMotion origin="layout" path="M 1.25E-6 0.03889 L 1.25E-6 1.85185E-6 " pathEditMode="relative" rAng="0" ptsTypes="AA">
                                      <p:cBhvr>
                                        <p:cTn id="78" dur="500" fill="hold"/>
                                        <p:tgtEl>
                                          <p:spTgt spid="29"/>
                                        </p:tgtEl>
                                        <p:attrNameLst>
                                          <p:attrName>ppt_x</p:attrName>
                                          <p:attrName>ppt_y</p:attrName>
                                        </p:attrNameLst>
                                      </p:cBhvr>
                                      <p:rCtr x="0" y="-1944"/>
                                    </p:animMotion>
                                  </p:childTnLst>
                                </p:cTn>
                              </p:par>
                              <p:par>
                                <p:cTn id="79" presetID="10" presetClass="entr" presetSubtype="0" fill="hold"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250"/>
                                        <p:tgtEl>
                                          <p:spTgt spid="30"/>
                                        </p:tgtEl>
                                      </p:cBhvr>
                                    </p:animEffect>
                                  </p:childTnLst>
                                </p:cTn>
                              </p:par>
                              <p:par>
                                <p:cTn id="82" presetID="42" presetClass="path" presetSubtype="0" decel="100000" fill="hold" nodeType="withEffect">
                                  <p:stCondLst>
                                    <p:cond delay="0"/>
                                  </p:stCondLst>
                                  <p:childTnLst>
                                    <p:animMotion origin="layout" path="M 1.25E-6 0.03889 L 1.25E-6 1.85185E-6 " pathEditMode="relative" rAng="0" ptsTypes="AA">
                                      <p:cBhvr>
                                        <p:cTn id="83" dur="500" fill="hold"/>
                                        <p:tgtEl>
                                          <p:spTgt spid="30"/>
                                        </p:tgtEl>
                                        <p:attrNameLst>
                                          <p:attrName>ppt_x</p:attrName>
                                          <p:attrName>ppt_y</p:attrName>
                                        </p:attrNameLst>
                                      </p:cBhvr>
                                      <p:rCtr x="0" y="-1944"/>
                                    </p:animMotion>
                                  </p:childTnLst>
                                </p:cTn>
                              </p:par>
                              <p:par>
                                <p:cTn id="84" presetID="10" presetClass="entr" presetSubtype="0" fill="hold"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250"/>
                                        <p:tgtEl>
                                          <p:spTgt spid="31"/>
                                        </p:tgtEl>
                                      </p:cBhvr>
                                    </p:animEffect>
                                  </p:childTnLst>
                                </p:cTn>
                              </p:par>
                              <p:par>
                                <p:cTn id="87" presetID="42" presetClass="path" presetSubtype="0" decel="100000" fill="hold" nodeType="withEffect">
                                  <p:stCondLst>
                                    <p:cond delay="0"/>
                                  </p:stCondLst>
                                  <p:childTnLst>
                                    <p:animMotion origin="layout" path="M 1.25E-6 0.03889 L 1.25E-6 1.85185E-6 " pathEditMode="relative" rAng="0" ptsTypes="AA">
                                      <p:cBhvr>
                                        <p:cTn id="88" dur="500" fill="hold"/>
                                        <p:tgtEl>
                                          <p:spTgt spid="31"/>
                                        </p:tgtEl>
                                        <p:attrNameLst>
                                          <p:attrName>ppt_x</p:attrName>
                                          <p:attrName>ppt_y</p:attrName>
                                        </p:attrNameLst>
                                      </p:cBhvr>
                                      <p:rCtr x="0" y="-1944"/>
                                    </p:animMotion>
                                  </p:childTnLst>
                                </p:cTn>
                              </p:par>
                              <p:par>
                                <p:cTn id="89" presetID="10" presetClass="entr" presetSubtype="0" fill="hold"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250"/>
                                        <p:tgtEl>
                                          <p:spTgt spid="32"/>
                                        </p:tgtEl>
                                      </p:cBhvr>
                                    </p:animEffect>
                                  </p:childTnLst>
                                </p:cTn>
                              </p:par>
                              <p:par>
                                <p:cTn id="92" presetID="42" presetClass="path" presetSubtype="0" decel="100000" fill="hold" nodeType="withEffect">
                                  <p:stCondLst>
                                    <p:cond delay="0"/>
                                  </p:stCondLst>
                                  <p:childTnLst>
                                    <p:animMotion origin="layout" path="M 1.25E-6 0.03889 L 1.25E-6 1.85185E-6 " pathEditMode="relative" rAng="0" ptsTypes="AA">
                                      <p:cBhvr>
                                        <p:cTn id="93" dur="500" fill="hold"/>
                                        <p:tgtEl>
                                          <p:spTgt spid="32"/>
                                        </p:tgtEl>
                                        <p:attrNameLst>
                                          <p:attrName>ppt_x</p:attrName>
                                          <p:attrName>ppt_y</p:attrName>
                                        </p:attrNameLst>
                                      </p:cBhvr>
                                      <p:rCtr x="0" y="-1944"/>
                                    </p:animMotion>
                                  </p:childTnLst>
                                </p:cTn>
                              </p:par>
                              <p:par>
                                <p:cTn id="94" presetID="10" presetClass="entr" presetSubtype="0" fill="hold"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250"/>
                                        <p:tgtEl>
                                          <p:spTgt spid="33"/>
                                        </p:tgtEl>
                                      </p:cBhvr>
                                    </p:animEffect>
                                  </p:childTnLst>
                                </p:cTn>
                              </p:par>
                              <p:par>
                                <p:cTn id="97" presetID="42" presetClass="path" presetSubtype="0" decel="100000" fill="hold" nodeType="withEffect">
                                  <p:stCondLst>
                                    <p:cond delay="0"/>
                                  </p:stCondLst>
                                  <p:childTnLst>
                                    <p:animMotion origin="layout" path="M 1.25E-6 0.03889 L 1.25E-6 1.85185E-6 " pathEditMode="relative" rAng="0" ptsTypes="AA">
                                      <p:cBhvr>
                                        <p:cTn id="98" dur="500" fill="hold"/>
                                        <p:tgtEl>
                                          <p:spTgt spid="33"/>
                                        </p:tgtEl>
                                        <p:attrNameLst>
                                          <p:attrName>ppt_x</p:attrName>
                                          <p:attrName>ppt_y</p:attrName>
                                        </p:attrNameLst>
                                      </p:cBhvr>
                                      <p:rCtr x="0" y="-1944"/>
                                    </p:animMotion>
                                  </p:childTnLst>
                                </p:cTn>
                              </p:par>
                              <p:par>
                                <p:cTn id="99" presetID="10" presetClass="entr" presetSubtype="0" fill="hold" nodeType="with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250"/>
                                        <p:tgtEl>
                                          <p:spTgt spid="34"/>
                                        </p:tgtEl>
                                      </p:cBhvr>
                                    </p:animEffect>
                                  </p:childTnLst>
                                </p:cTn>
                              </p:par>
                              <p:par>
                                <p:cTn id="102" presetID="42" presetClass="path" presetSubtype="0" decel="100000" fill="hold" nodeType="withEffect">
                                  <p:stCondLst>
                                    <p:cond delay="0"/>
                                  </p:stCondLst>
                                  <p:childTnLst>
                                    <p:animMotion origin="layout" path="M 1.25E-6 0.03889 L 1.25E-6 1.85185E-6 " pathEditMode="relative" rAng="0" ptsTypes="AA">
                                      <p:cBhvr>
                                        <p:cTn id="103" dur="500" fill="hold"/>
                                        <p:tgtEl>
                                          <p:spTgt spid="34"/>
                                        </p:tgtEl>
                                        <p:attrNameLst>
                                          <p:attrName>ppt_x</p:attrName>
                                          <p:attrName>ppt_y</p:attrName>
                                        </p:attrNameLst>
                                      </p:cBhvr>
                                      <p:rCtr x="0" y="-1944"/>
                                    </p:animMotion>
                                  </p:childTnLst>
                                </p:cTn>
                              </p:par>
                              <p:par>
                                <p:cTn id="104" presetID="10" presetClass="entr" presetSubtype="0" fill="hold" nodeType="with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fade">
                                      <p:cBhvr>
                                        <p:cTn id="106" dur="250"/>
                                        <p:tgtEl>
                                          <p:spTgt spid="37"/>
                                        </p:tgtEl>
                                      </p:cBhvr>
                                    </p:animEffect>
                                  </p:childTnLst>
                                </p:cTn>
                              </p:par>
                              <p:par>
                                <p:cTn id="107" presetID="42" presetClass="path" presetSubtype="0" decel="100000" fill="hold" nodeType="withEffect">
                                  <p:stCondLst>
                                    <p:cond delay="0"/>
                                  </p:stCondLst>
                                  <p:childTnLst>
                                    <p:animMotion origin="layout" path="M 1.25E-6 0.03889 L 1.25E-6 1.85185E-6 " pathEditMode="relative" rAng="0" ptsTypes="AA">
                                      <p:cBhvr>
                                        <p:cTn id="108" dur="500" fill="hold"/>
                                        <p:tgtEl>
                                          <p:spTgt spid="37"/>
                                        </p:tgtEl>
                                        <p:attrNameLst>
                                          <p:attrName>ppt_x</p:attrName>
                                          <p:attrName>ppt_y</p:attrName>
                                        </p:attrNameLst>
                                      </p:cBhvr>
                                      <p:rCtr x="0" y="-1944"/>
                                    </p:animMotion>
                                  </p:childTnLst>
                                </p:cTn>
                              </p:par>
                              <p:par>
                                <p:cTn id="109" presetID="10" presetClass="entr" presetSubtype="0" fill="hold" nodeType="with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fade">
                                      <p:cBhvr>
                                        <p:cTn id="111" dur="250"/>
                                        <p:tgtEl>
                                          <p:spTgt spid="39"/>
                                        </p:tgtEl>
                                      </p:cBhvr>
                                    </p:animEffect>
                                  </p:childTnLst>
                                </p:cTn>
                              </p:par>
                              <p:par>
                                <p:cTn id="112" presetID="42" presetClass="path" presetSubtype="0" decel="100000" fill="hold" nodeType="withEffect">
                                  <p:stCondLst>
                                    <p:cond delay="0"/>
                                  </p:stCondLst>
                                  <p:childTnLst>
                                    <p:animMotion origin="layout" path="M 1.25E-6 0.03889 L 1.25E-6 1.85185E-6 " pathEditMode="relative" rAng="0" ptsTypes="AA">
                                      <p:cBhvr>
                                        <p:cTn id="113" dur="500" fill="hold"/>
                                        <p:tgtEl>
                                          <p:spTgt spid="39"/>
                                        </p:tgtEl>
                                        <p:attrNameLst>
                                          <p:attrName>ppt_x</p:attrName>
                                          <p:attrName>ppt_y</p:attrName>
                                        </p:attrNameLst>
                                      </p:cBhvr>
                                      <p:rCtr x="0" y="-1944"/>
                                    </p:animMotion>
                                  </p:childTnLst>
                                </p:cTn>
                              </p:par>
                              <p:par>
                                <p:cTn id="114" presetID="10" presetClass="entr" presetSubtype="0" fill="hold" nodeType="withEffect">
                                  <p:stCondLst>
                                    <p:cond delay="0"/>
                                  </p:stCondLst>
                                  <p:childTnLst>
                                    <p:set>
                                      <p:cBhvr>
                                        <p:cTn id="115" dur="1" fill="hold">
                                          <p:stCondLst>
                                            <p:cond delay="0"/>
                                          </p:stCondLst>
                                        </p:cTn>
                                        <p:tgtEl>
                                          <p:spTgt spid="40"/>
                                        </p:tgtEl>
                                        <p:attrNameLst>
                                          <p:attrName>style.visibility</p:attrName>
                                        </p:attrNameLst>
                                      </p:cBhvr>
                                      <p:to>
                                        <p:strVal val="visible"/>
                                      </p:to>
                                    </p:set>
                                    <p:animEffect transition="in" filter="fade">
                                      <p:cBhvr>
                                        <p:cTn id="116" dur="250"/>
                                        <p:tgtEl>
                                          <p:spTgt spid="40"/>
                                        </p:tgtEl>
                                      </p:cBhvr>
                                    </p:animEffect>
                                  </p:childTnLst>
                                </p:cTn>
                              </p:par>
                              <p:par>
                                <p:cTn id="117" presetID="42" presetClass="path" presetSubtype="0" decel="100000" fill="hold" nodeType="withEffect">
                                  <p:stCondLst>
                                    <p:cond delay="0"/>
                                  </p:stCondLst>
                                  <p:childTnLst>
                                    <p:animMotion origin="layout" path="M 1.25E-6 0.03889 L 1.25E-6 1.85185E-6 " pathEditMode="relative" rAng="0" ptsTypes="AA">
                                      <p:cBhvr>
                                        <p:cTn id="118" dur="500" fill="hold"/>
                                        <p:tgtEl>
                                          <p:spTgt spid="40"/>
                                        </p:tgtEl>
                                        <p:attrNameLst>
                                          <p:attrName>ppt_x</p:attrName>
                                          <p:attrName>ppt_y</p:attrName>
                                        </p:attrNameLst>
                                      </p:cBhvr>
                                      <p:rCtr x="0" y="-1944"/>
                                    </p:animMotion>
                                  </p:childTnLst>
                                </p:cTn>
                              </p:par>
                              <p:par>
                                <p:cTn id="119" presetID="10" presetClass="entr" presetSubtype="0" fill="hold" nodeType="with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fade">
                                      <p:cBhvr>
                                        <p:cTn id="121" dur="250"/>
                                        <p:tgtEl>
                                          <p:spTgt spid="43"/>
                                        </p:tgtEl>
                                      </p:cBhvr>
                                    </p:animEffect>
                                  </p:childTnLst>
                                </p:cTn>
                              </p:par>
                              <p:par>
                                <p:cTn id="122" presetID="42" presetClass="path" presetSubtype="0" decel="100000" fill="hold" nodeType="withEffect">
                                  <p:stCondLst>
                                    <p:cond delay="0"/>
                                  </p:stCondLst>
                                  <p:childTnLst>
                                    <p:animMotion origin="layout" path="M 1.25E-6 0.03889 L 1.25E-6 1.85185E-6 " pathEditMode="relative" rAng="0" ptsTypes="AA">
                                      <p:cBhvr>
                                        <p:cTn id="123" dur="500" fill="hold"/>
                                        <p:tgtEl>
                                          <p:spTgt spid="43"/>
                                        </p:tgtEl>
                                        <p:attrNameLst>
                                          <p:attrName>ppt_x</p:attrName>
                                          <p:attrName>ppt_y</p:attrName>
                                        </p:attrNameLst>
                                      </p:cBhvr>
                                      <p:rCtr x="0" y="-1944"/>
                                    </p:animMotion>
                                  </p:childTnLst>
                                </p:cTn>
                              </p:par>
                              <p:par>
                                <p:cTn id="124" presetID="10" presetClass="entr" presetSubtype="0" fill="hold" nodeType="with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250"/>
                                        <p:tgtEl>
                                          <p:spTgt spid="46"/>
                                        </p:tgtEl>
                                      </p:cBhvr>
                                    </p:animEffect>
                                  </p:childTnLst>
                                </p:cTn>
                              </p:par>
                              <p:par>
                                <p:cTn id="127" presetID="42" presetClass="path" presetSubtype="0" decel="100000" fill="hold" nodeType="withEffect">
                                  <p:stCondLst>
                                    <p:cond delay="0"/>
                                  </p:stCondLst>
                                  <p:childTnLst>
                                    <p:animMotion origin="layout" path="M 1.25E-6 0.03889 L 1.25E-6 1.85185E-6 " pathEditMode="relative" rAng="0" ptsTypes="AA">
                                      <p:cBhvr>
                                        <p:cTn id="128" dur="500" fill="hold"/>
                                        <p:tgtEl>
                                          <p:spTgt spid="46"/>
                                        </p:tgtEl>
                                        <p:attrNameLst>
                                          <p:attrName>ppt_x</p:attrName>
                                          <p:attrName>ppt_y</p:attrName>
                                        </p:attrNameLst>
                                      </p:cBhvr>
                                      <p:rCtr x="0" y="-1944"/>
                                    </p:animMotion>
                                  </p:childTnLst>
                                </p:cTn>
                              </p:par>
                              <p:par>
                                <p:cTn id="129" presetID="10" presetClass="entr" presetSubtype="0" fill="hold" nodeType="withEffect">
                                  <p:stCondLst>
                                    <p:cond delay="0"/>
                                  </p:stCondLst>
                                  <p:childTnLst>
                                    <p:set>
                                      <p:cBhvr>
                                        <p:cTn id="130" dur="1" fill="hold">
                                          <p:stCondLst>
                                            <p:cond delay="0"/>
                                          </p:stCondLst>
                                        </p:cTn>
                                        <p:tgtEl>
                                          <p:spTgt spid="50"/>
                                        </p:tgtEl>
                                        <p:attrNameLst>
                                          <p:attrName>style.visibility</p:attrName>
                                        </p:attrNameLst>
                                      </p:cBhvr>
                                      <p:to>
                                        <p:strVal val="visible"/>
                                      </p:to>
                                    </p:set>
                                    <p:animEffect transition="in" filter="fade">
                                      <p:cBhvr>
                                        <p:cTn id="131" dur="250"/>
                                        <p:tgtEl>
                                          <p:spTgt spid="50"/>
                                        </p:tgtEl>
                                      </p:cBhvr>
                                    </p:animEffect>
                                  </p:childTnLst>
                                </p:cTn>
                              </p:par>
                              <p:par>
                                <p:cTn id="132" presetID="42" presetClass="path" presetSubtype="0" decel="100000" fill="hold" nodeType="withEffect">
                                  <p:stCondLst>
                                    <p:cond delay="0"/>
                                  </p:stCondLst>
                                  <p:childTnLst>
                                    <p:animMotion origin="layout" path="M 1.25E-6 0.03889 L 1.25E-6 1.85185E-6 " pathEditMode="relative" rAng="0" ptsTypes="AA">
                                      <p:cBhvr>
                                        <p:cTn id="133" dur="500" fill="hold"/>
                                        <p:tgtEl>
                                          <p:spTgt spid="50"/>
                                        </p:tgtEl>
                                        <p:attrNameLst>
                                          <p:attrName>ppt_x</p:attrName>
                                          <p:attrName>ppt_y</p:attrName>
                                        </p:attrNameLst>
                                      </p:cBhvr>
                                      <p:rCtr x="0" y="-1944"/>
                                    </p:animMotion>
                                  </p:childTnLst>
                                </p:cTn>
                              </p:par>
                              <p:par>
                                <p:cTn id="134" presetID="10" presetClass="entr" presetSubtype="0" fill="hold" nodeType="withEffect">
                                  <p:stCondLst>
                                    <p:cond delay="0"/>
                                  </p:stCondLst>
                                  <p:childTnLst>
                                    <p:set>
                                      <p:cBhvr>
                                        <p:cTn id="135" dur="1" fill="hold">
                                          <p:stCondLst>
                                            <p:cond delay="0"/>
                                          </p:stCondLst>
                                        </p:cTn>
                                        <p:tgtEl>
                                          <p:spTgt spid="52"/>
                                        </p:tgtEl>
                                        <p:attrNameLst>
                                          <p:attrName>style.visibility</p:attrName>
                                        </p:attrNameLst>
                                      </p:cBhvr>
                                      <p:to>
                                        <p:strVal val="visible"/>
                                      </p:to>
                                    </p:set>
                                    <p:animEffect transition="in" filter="fade">
                                      <p:cBhvr>
                                        <p:cTn id="136" dur="250"/>
                                        <p:tgtEl>
                                          <p:spTgt spid="52"/>
                                        </p:tgtEl>
                                      </p:cBhvr>
                                    </p:animEffect>
                                  </p:childTnLst>
                                </p:cTn>
                              </p:par>
                              <p:par>
                                <p:cTn id="137" presetID="42" presetClass="path" presetSubtype="0" decel="100000" fill="hold" nodeType="withEffect">
                                  <p:stCondLst>
                                    <p:cond delay="0"/>
                                  </p:stCondLst>
                                  <p:childTnLst>
                                    <p:animMotion origin="layout" path="M 1.25E-6 0.03889 L 1.25E-6 1.85185E-6 " pathEditMode="relative" rAng="0" ptsTypes="AA">
                                      <p:cBhvr>
                                        <p:cTn id="138" dur="500" fill="hold"/>
                                        <p:tgtEl>
                                          <p:spTgt spid="52"/>
                                        </p:tgtEl>
                                        <p:attrNameLst>
                                          <p:attrName>ppt_x</p:attrName>
                                          <p:attrName>ppt_y</p:attrName>
                                        </p:attrNameLst>
                                      </p:cBhvr>
                                      <p:rCtr x="0" y="-1944"/>
                                    </p:animMotion>
                                  </p:childTnLst>
                                </p:cTn>
                              </p:par>
                              <p:par>
                                <p:cTn id="139" presetID="10" presetClass="entr" presetSubtype="0" fill="hold" nodeType="withEffect">
                                  <p:stCondLst>
                                    <p:cond delay="0"/>
                                  </p:stCondLst>
                                  <p:childTnLst>
                                    <p:set>
                                      <p:cBhvr>
                                        <p:cTn id="140" dur="1" fill="hold">
                                          <p:stCondLst>
                                            <p:cond delay="0"/>
                                          </p:stCondLst>
                                        </p:cTn>
                                        <p:tgtEl>
                                          <p:spTgt spid="53"/>
                                        </p:tgtEl>
                                        <p:attrNameLst>
                                          <p:attrName>style.visibility</p:attrName>
                                        </p:attrNameLst>
                                      </p:cBhvr>
                                      <p:to>
                                        <p:strVal val="visible"/>
                                      </p:to>
                                    </p:set>
                                    <p:animEffect transition="in" filter="fade">
                                      <p:cBhvr>
                                        <p:cTn id="141" dur="250"/>
                                        <p:tgtEl>
                                          <p:spTgt spid="53"/>
                                        </p:tgtEl>
                                      </p:cBhvr>
                                    </p:animEffect>
                                  </p:childTnLst>
                                </p:cTn>
                              </p:par>
                              <p:par>
                                <p:cTn id="142" presetID="42" presetClass="path" presetSubtype="0" decel="100000" fill="hold" nodeType="withEffect">
                                  <p:stCondLst>
                                    <p:cond delay="0"/>
                                  </p:stCondLst>
                                  <p:childTnLst>
                                    <p:animMotion origin="layout" path="M 1.25E-6 0.03889 L 1.25E-6 1.85185E-6 " pathEditMode="relative" rAng="0" ptsTypes="AA">
                                      <p:cBhvr>
                                        <p:cTn id="143" dur="500" fill="hold"/>
                                        <p:tgtEl>
                                          <p:spTgt spid="53"/>
                                        </p:tgtEl>
                                        <p:attrNameLst>
                                          <p:attrName>ppt_x</p:attrName>
                                          <p:attrName>ppt_y</p:attrName>
                                        </p:attrNameLst>
                                      </p:cBhvr>
                                      <p:rCtr x="0" y="-1944"/>
                                    </p:animMotion>
                                  </p:childTnLst>
                                </p:cTn>
                              </p:par>
                              <p:par>
                                <p:cTn id="144" presetID="10" presetClass="entr" presetSubtype="0" fill="hold" nodeType="withEffect">
                                  <p:stCondLst>
                                    <p:cond delay="0"/>
                                  </p:stCondLst>
                                  <p:childTnLst>
                                    <p:set>
                                      <p:cBhvr>
                                        <p:cTn id="145" dur="1" fill="hold">
                                          <p:stCondLst>
                                            <p:cond delay="0"/>
                                          </p:stCondLst>
                                        </p:cTn>
                                        <p:tgtEl>
                                          <p:spTgt spid="54"/>
                                        </p:tgtEl>
                                        <p:attrNameLst>
                                          <p:attrName>style.visibility</p:attrName>
                                        </p:attrNameLst>
                                      </p:cBhvr>
                                      <p:to>
                                        <p:strVal val="visible"/>
                                      </p:to>
                                    </p:set>
                                    <p:animEffect transition="in" filter="fade">
                                      <p:cBhvr>
                                        <p:cTn id="146" dur="250"/>
                                        <p:tgtEl>
                                          <p:spTgt spid="54"/>
                                        </p:tgtEl>
                                      </p:cBhvr>
                                    </p:animEffect>
                                  </p:childTnLst>
                                </p:cTn>
                              </p:par>
                              <p:par>
                                <p:cTn id="147" presetID="42" presetClass="path" presetSubtype="0" decel="100000" fill="hold" nodeType="withEffect">
                                  <p:stCondLst>
                                    <p:cond delay="0"/>
                                  </p:stCondLst>
                                  <p:childTnLst>
                                    <p:animMotion origin="layout" path="M 1.25E-6 0.03889 L 1.25E-6 1.85185E-6 " pathEditMode="relative" rAng="0" ptsTypes="AA">
                                      <p:cBhvr>
                                        <p:cTn id="148" dur="500" fill="hold"/>
                                        <p:tgtEl>
                                          <p:spTgt spid="54"/>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1CFD7-44C2-BD0F-A616-B9A108A8ED7C}"/>
              </a:ext>
            </a:extLst>
          </p:cNvPr>
          <p:cNvSpPr>
            <a:spLocks noGrp="1"/>
          </p:cNvSpPr>
          <p:nvPr>
            <p:ph type="title"/>
          </p:nvPr>
        </p:nvSpPr>
        <p:spPr/>
        <p:txBody>
          <a:bodyPr>
            <a:normAutofit/>
          </a:bodyPr>
          <a:lstStyle/>
          <a:p>
            <a:pPr marL="0" marR="0">
              <a:spcBef>
                <a:spcPts val="0"/>
              </a:spcBef>
              <a:spcAft>
                <a:spcPts val="0"/>
              </a:spcAft>
            </a:pPr>
            <a:r>
              <a:rPr lang="en-AU" sz="4000" dirty="0">
                <a:effectLst/>
                <a:latin typeface="Calibri Light" panose="020F0302020204030204" pitchFamily="34" charset="0"/>
              </a:rPr>
              <a:t>Compare the Pair</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9B112E4-AE97-BCFB-A5AC-7AC8C9E4DACF}"/>
                  </a:ext>
                </a:extLst>
              </p:cNvPr>
              <p:cNvSpPr txBox="1"/>
              <p:nvPr/>
            </p:nvSpPr>
            <p:spPr>
              <a:xfrm>
                <a:off x="1060315" y="1690688"/>
                <a:ext cx="9369809" cy="2131866"/>
              </a:xfrm>
              <a:prstGeom prst="rect">
                <a:avLst/>
              </a:prstGeom>
              <a:noFill/>
            </p:spPr>
            <p:txBody>
              <a:bodyPr wrap="none" rtlCol="0">
                <a:spAutoFit/>
              </a:bodyPr>
              <a:lstStyle/>
              <a:p>
                <a:pPr marL="0" marR="0" rtl="0">
                  <a:spcBef>
                    <a:spcPts val="0"/>
                  </a:spcBef>
                  <a:spcAft>
                    <a:spcPts val="0"/>
                  </a:spcAft>
                </a:pPr>
                <a14:m>
                  <m:oMathPara xmlns:m="http://schemas.openxmlformats.org/officeDocument/2006/math">
                    <m:oMathParaPr>
                      <m:jc m:val="centerGroup"/>
                    </m:oMathParaPr>
                    <m:oMath xmlns:m="http://schemas.openxmlformats.org/officeDocument/2006/math">
                      <m:d>
                        <m:dPr>
                          <m:begChr m:val="["/>
                          <m:endChr m:val="]"/>
                          <m:ctrlPr>
                            <a:rPr lang="x-IV_mathan" sz="1800" i="1" smtClean="0">
                              <a:effectLst/>
                              <a:latin typeface="Cambria Math" panose="02040503050406030204" pitchFamily="18" charset="0"/>
                            </a:rPr>
                          </m:ctrlPr>
                        </m:dPr>
                        <m:e>
                          <m:m>
                            <m:mPr>
                              <m:plcHide m:val="on"/>
                              <m:mcs>
                                <m:mc>
                                  <m:mcPr>
                                    <m:count m:val="2"/>
                                    <m:mcJc m:val="center"/>
                                  </m:mcPr>
                                </m:mc>
                              </m:mcs>
                              <m:ctrlPr>
                                <a:rPr lang="x-IV_mathan" sz="1800" i="1">
                                  <a:effectLst/>
                                  <a:latin typeface="Cambria Math" panose="02040503050406030204" pitchFamily="18" charset="0"/>
                                </a:rPr>
                              </m:ctrlPr>
                            </m:mPr>
                            <m:mr>
                              <m:e>
                                <m:eqArr>
                                  <m:eqArrPr>
                                    <m:ctrlPr>
                                      <a:rPr lang="x-IV_mathan" sz="1800" i="1">
                                        <a:effectLst/>
                                        <a:latin typeface="Cambria Math" panose="02040503050406030204" pitchFamily="18" charset="0"/>
                                      </a:rPr>
                                    </m:ctrlPr>
                                  </m:eqArrPr>
                                  <m:e>
                                    <m:r>
                                      <a:rPr lang="x-IV_mathan" sz="1800">
                                        <a:effectLst/>
                                        <a:latin typeface="Cambria Math" panose="02040503050406030204" pitchFamily="18" charset="0"/>
                                      </a:rPr>
                                      <m:t>1</m:t>
                                    </m:r>
                                  </m:e>
                                  <m:e>
                                    <m:r>
                                      <a:rPr lang="x-IV_mathan" sz="1800">
                                        <a:effectLst/>
                                        <a:latin typeface="Cambria Math" panose="02040503050406030204" pitchFamily="18" charset="0"/>
                                      </a:rPr>
                                      <m:t>2</m:t>
                                    </m:r>
                                  </m:e>
                                  <m:e>
                                    <m:r>
                                      <a:rPr lang="x-IV_mathan" sz="1800">
                                        <a:effectLst/>
                                        <a:latin typeface="Cambria Math" panose="02040503050406030204" pitchFamily="18" charset="0"/>
                                      </a:rPr>
                                      <m:t>3</m:t>
                                    </m:r>
                                  </m:e>
                                </m:eqArr>
                              </m:e>
                              <m:e>
                                <m:eqArr>
                                  <m:eqArrPr>
                                    <m:ctrlPr>
                                      <a:rPr lang="x-IV_mathan" sz="1800" i="1">
                                        <a:effectLst/>
                                        <a:latin typeface="Cambria Math" panose="02040503050406030204" pitchFamily="18" charset="0"/>
                                      </a:rPr>
                                    </m:ctrlPr>
                                  </m:eqArrPr>
                                  <m:e>
                                    <m:r>
                                      <a:rPr lang="x-IV_mathan" sz="1800">
                                        <a:effectLst/>
                                        <a:latin typeface="Cambria Math" panose="02040503050406030204" pitchFamily="18" charset="0"/>
                                      </a:rPr>
                                      <m:t>4</m:t>
                                    </m:r>
                                  </m:e>
                                  <m:e>
                                    <m:r>
                                      <a:rPr lang="x-IV_mathan" sz="1800">
                                        <a:effectLst/>
                                        <a:latin typeface="Cambria Math" panose="02040503050406030204" pitchFamily="18" charset="0"/>
                                      </a:rPr>
                                      <m:t>8</m:t>
                                    </m:r>
                                  </m:e>
                                  <m:e>
                                    <m:r>
                                      <a:rPr lang="x-IV_mathan" sz="1800">
                                        <a:effectLst/>
                                        <a:latin typeface="Cambria Math" panose="02040503050406030204" pitchFamily="18" charset="0"/>
                                      </a:rPr>
                                      <m:t>9</m:t>
                                    </m:r>
                                  </m:e>
                                </m:eqArr>
                              </m:e>
                            </m:mr>
                          </m:m>
                        </m:e>
                      </m:d>
                      <m:r>
                        <a:rPr lang="x-IV_mathan" sz="1800">
                          <a:effectLst/>
                          <a:latin typeface="Cambria Math" panose="02040503050406030204" pitchFamily="18" charset="0"/>
                        </a:rPr>
                        <m:t>×</m:t>
                      </m:r>
                      <m:d>
                        <m:dPr>
                          <m:begChr m:val="["/>
                          <m:endChr m:val="]"/>
                          <m:ctrlPr>
                            <a:rPr lang="x-IV_mathan" sz="1800" i="1">
                              <a:effectLst/>
                              <a:latin typeface="Cambria Math" panose="02040503050406030204" pitchFamily="18" charset="0"/>
                            </a:rPr>
                          </m:ctrlPr>
                        </m:dPr>
                        <m:e>
                          <m:eqArr>
                            <m:eqArrPr>
                              <m:ctrlPr>
                                <a:rPr lang="x-IV_mathan" sz="1800" i="1">
                                  <a:effectLst/>
                                  <a:latin typeface="Cambria Math" panose="02040503050406030204" pitchFamily="18" charset="0"/>
                                </a:rPr>
                              </m:ctrlPr>
                            </m:eqArrPr>
                            <m:e>
                              <m:m>
                                <m:mPr>
                                  <m:mcs>
                                    <m:mc>
                                      <m:mcPr>
                                        <m:count m:val="4"/>
                                        <m:mcJc m:val="center"/>
                                      </m:mcPr>
                                    </m:mc>
                                  </m:mcs>
                                  <m:ctrlPr>
                                    <a:rPr lang="x-IV_mathan" sz="1800" i="1">
                                      <a:effectLst/>
                                      <a:latin typeface="Cambria Math" panose="02040503050406030204" pitchFamily="18" charset="0"/>
                                    </a:rPr>
                                  </m:ctrlPr>
                                </m:mPr>
                                <m:mr>
                                  <m:e>
                                    <m:r>
                                      <a:rPr lang="x-IV_mathan" sz="1800">
                                        <a:effectLst/>
                                        <a:latin typeface="Cambria Math" panose="02040503050406030204" pitchFamily="18" charset="0"/>
                                      </a:rPr>
                                      <m:t>5</m:t>
                                    </m:r>
                                  </m:e>
                                  <m:e>
                                    <m:r>
                                      <a:rPr lang="x-IV_mathan" sz="1800">
                                        <a:effectLst/>
                                        <a:latin typeface="Cambria Math" panose="02040503050406030204" pitchFamily="18" charset="0"/>
                                      </a:rPr>
                                      <m:t>6</m:t>
                                    </m:r>
                                  </m:e>
                                  <m:e>
                                    <m:r>
                                      <a:rPr lang="x-IV_mathan" sz="1800">
                                        <a:effectLst/>
                                        <a:latin typeface="Cambria Math" panose="02040503050406030204" pitchFamily="18" charset="0"/>
                                      </a:rPr>
                                      <m:t>7</m:t>
                                    </m:r>
                                  </m:e>
                                  <m:e>
                                    <m:r>
                                      <a:rPr lang="x-IV_mathan" sz="1800">
                                        <a:effectLst/>
                                        <a:latin typeface="Cambria Math" panose="02040503050406030204" pitchFamily="18" charset="0"/>
                                      </a:rPr>
                                      <m:t>+8</m:t>
                                    </m:r>
                                  </m:e>
                                </m:mr>
                              </m:m>
                            </m:e>
                            <m:e>
                              <m:m>
                                <m:mPr>
                                  <m:mcs>
                                    <m:mc>
                                      <m:mcPr>
                                        <m:count m:val="4"/>
                                        <m:mcJc m:val="center"/>
                                      </m:mcPr>
                                    </m:mc>
                                  </m:mcs>
                                  <m:ctrlPr>
                                    <a:rPr lang="x-IV_mathan" sz="1800" i="1">
                                      <a:effectLst/>
                                      <a:latin typeface="Cambria Math" panose="02040503050406030204" pitchFamily="18" charset="0"/>
                                    </a:rPr>
                                  </m:ctrlPr>
                                </m:mPr>
                                <m:mr>
                                  <m:e>
                                    <m:r>
                                      <a:rPr lang="x-IV_mathan" sz="1800">
                                        <a:effectLst/>
                                        <a:latin typeface="Cambria Math" panose="02040503050406030204" pitchFamily="18" charset="0"/>
                                      </a:rPr>
                                      <m:t>2</m:t>
                                    </m:r>
                                  </m:e>
                                  <m:e>
                                    <m:r>
                                      <a:rPr lang="x-IV_mathan" sz="1800">
                                        <a:effectLst/>
                                        <a:latin typeface="Cambria Math" panose="02040503050406030204" pitchFamily="18" charset="0"/>
                                      </a:rPr>
                                      <m:t>3</m:t>
                                    </m:r>
                                  </m:e>
                                  <m:e>
                                    <m:r>
                                      <a:rPr lang="x-IV_mathan" sz="1800">
                                        <a:effectLst/>
                                        <a:latin typeface="Cambria Math" panose="02040503050406030204" pitchFamily="18" charset="0"/>
                                      </a:rPr>
                                      <m:t>1</m:t>
                                    </m:r>
                                  </m:e>
                                  <m:e>
                                    <m:r>
                                      <a:rPr lang="x-IV_mathan" sz="1800">
                                        <a:effectLst/>
                                        <a:latin typeface="Cambria Math" panose="02040503050406030204" pitchFamily="18" charset="0"/>
                                      </a:rPr>
                                      <m:t>−1</m:t>
                                    </m:r>
                                  </m:e>
                                </m:mr>
                              </m:m>
                            </m:e>
                          </m:eqArr>
                        </m:e>
                      </m:d>
                      <m:r>
                        <a:rPr lang="x-IV_mathan" sz="1800">
                          <a:effectLst/>
                          <a:latin typeface="Cambria Math" panose="02040503050406030204" pitchFamily="18" charset="0"/>
                        </a:rPr>
                        <m:t>=</m:t>
                      </m:r>
                      <m:d>
                        <m:dPr>
                          <m:begChr m:val="["/>
                          <m:endChr m:val="]"/>
                          <m:ctrlPr>
                            <a:rPr lang="x-IV_mathan" sz="1800" i="1">
                              <a:effectLst/>
                              <a:latin typeface="Cambria Math" panose="02040503050406030204" pitchFamily="18" charset="0"/>
                            </a:rPr>
                          </m:ctrlPr>
                        </m:dPr>
                        <m:e>
                          <m:m>
                            <m:mPr>
                              <m:mcs>
                                <m:mc>
                                  <m:mcPr>
                                    <m:count m:val="4"/>
                                    <m:mcJc m:val="center"/>
                                  </m:mcPr>
                                </m:mc>
                              </m:mcs>
                              <m:ctrlPr>
                                <a:rPr lang="x-IV_mathan" sz="1800" i="1">
                                  <a:effectLst/>
                                  <a:latin typeface="Cambria Math" panose="02040503050406030204" pitchFamily="18" charset="0"/>
                                </a:rPr>
                              </m:ctrlPr>
                            </m:mPr>
                            <m:mr>
                              <m:e>
                                <m:r>
                                  <a:rPr lang="x-IV_mathan" sz="1800">
                                    <a:effectLst/>
                                    <a:latin typeface="Cambria Math" panose="02040503050406030204" pitchFamily="18" charset="0"/>
                                  </a:rPr>
                                  <m:t>1×5+4×2</m:t>
                                </m:r>
                              </m:e>
                              <m:e>
                                <m:r>
                                  <a:rPr lang="x-IV_mathan" sz="1800">
                                    <a:effectLst/>
                                    <a:latin typeface="Cambria Math" panose="02040503050406030204" pitchFamily="18" charset="0"/>
                                  </a:rPr>
                                  <m:t>1×6+4×3</m:t>
                                </m:r>
                              </m:e>
                              <m:e>
                                <m:r>
                                  <a:rPr lang="x-IV_mathan" sz="1800">
                                    <a:effectLst/>
                                    <a:latin typeface="Cambria Math" panose="02040503050406030204" pitchFamily="18" charset="0"/>
                                  </a:rPr>
                                  <m:t>1×7+4×1</m:t>
                                </m:r>
                              </m:e>
                              <m:e>
                                <m:r>
                                  <a:rPr lang="x-IV_mathan" sz="1800">
                                    <a:effectLst/>
                                    <a:latin typeface="Cambria Math" panose="02040503050406030204" pitchFamily="18" charset="0"/>
                                  </a:rPr>
                                  <m:t>1×8+4×−1</m:t>
                                </m:r>
                              </m:e>
                            </m:mr>
                            <m:mr>
                              <m:e>
                                <m:r>
                                  <a:rPr lang="x-IV_mathan" sz="1800">
                                    <a:effectLst/>
                                    <a:latin typeface="Cambria Math" panose="02040503050406030204" pitchFamily="18" charset="0"/>
                                  </a:rPr>
                                  <m:t>2×5+8×2</m:t>
                                </m:r>
                              </m:e>
                              <m:e>
                                <m:r>
                                  <a:rPr lang="x-IV_mathan" sz="1800">
                                    <a:effectLst/>
                                    <a:latin typeface="Cambria Math" panose="02040503050406030204" pitchFamily="18" charset="0"/>
                                  </a:rPr>
                                  <m:t>2×6+8×3</m:t>
                                </m:r>
                              </m:e>
                              <m:e>
                                <m:r>
                                  <a:rPr lang="x-IV_mathan" sz="1800">
                                    <a:effectLst/>
                                    <a:latin typeface="Cambria Math" panose="02040503050406030204" pitchFamily="18" charset="0"/>
                                  </a:rPr>
                                  <m:t>2×7+8×1</m:t>
                                </m:r>
                              </m:e>
                              <m:e>
                                <m:r>
                                  <a:rPr lang="x-IV_mathan" sz="1800">
                                    <a:effectLst/>
                                    <a:latin typeface="Cambria Math" panose="02040503050406030204" pitchFamily="18" charset="0"/>
                                  </a:rPr>
                                  <m:t>2×8+8×−1</m:t>
                                </m:r>
                              </m:e>
                            </m:mr>
                            <m:mr>
                              <m:e>
                                <m:r>
                                  <a:rPr lang="x-IV_mathan" sz="1800">
                                    <a:effectLst/>
                                    <a:latin typeface="Cambria Math" panose="02040503050406030204" pitchFamily="18" charset="0"/>
                                  </a:rPr>
                                  <m:t>3×5+9×2</m:t>
                                </m:r>
                              </m:e>
                              <m:e>
                                <m:r>
                                  <a:rPr lang="x-IV_mathan" sz="1800">
                                    <a:effectLst/>
                                    <a:latin typeface="Cambria Math" panose="02040503050406030204" pitchFamily="18" charset="0"/>
                                  </a:rPr>
                                  <m:t>3×6+9×3</m:t>
                                </m:r>
                              </m:e>
                              <m:e>
                                <m:r>
                                  <a:rPr lang="x-IV_mathan" sz="1800">
                                    <a:effectLst/>
                                    <a:latin typeface="Cambria Math" panose="02040503050406030204" pitchFamily="18" charset="0"/>
                                  </a:rPr>
                                  <m:t>3×7+9×1</m:t>
                                </m:r>
                              </m:e>
                              <m:e>
                                <m:r>
                                  <a:rPr lang="x-IV_mathan" sz="1800">
                                    <a:effectLst/>
                                    <a:latin typeface="Cambria Math" panose="02040503050406030204" pitchFamily="18" charset="0"/>
                                  </a:rPr>
                                  <m:t>3×8+9×−1</m:t>
                                </m:r>
                              </m:e>
                            </m:mr>
                          </m:m>
                        </m:e>
                      </m:d>
                    </m:oMath>
                  </m:oMathPara>
                </a14:m>
                <a:endParaRPr lang="x-IV_mathan" sz="1800" dirty="0">
                  <a:effectLst/>
                  <a:latin typeface="Cambria Math" panose="02040503050406030204" pitchFamily="18" charset="0"/>
                </a:endParaRPr>
              </a:p>
              <a:p>
                <a:pPr marL="0" marR="0" rtl="0">
                  <a:spcBef>
                    <a:spcPts val="0"/>
                  </a:spcBef>
                  <a:spcAft>
                    <a:spcPts val="0"/>
                  </a:spcAft>
                </a:pPr>
                <a:r>
                  <a:rPr lang="en-AU" sz="1800" dirty="0">
                    <a:solidFill>
                      <a:srgbClr val="000000"/>
                    </a:solidFill>
                    <a:effectLst/>
                    <a:latin typeface="Cambria Math" panose="02040503050406030204" pitchFamily="18" charset="0"/>
                  </a:rPr>
                  <a:t> </a:t>
                </a:r>
              </a:p>
              <a:p>
                <a:pPr marL="0" marR="0" rtl="0">
                  <a:spcBef>
                    <a:spcPts val="0"/>
                  </a:spcBef>
                  <a:spcAft>
                    <a:spcPts val="0"/>
                  </a:spcAft>
                </a:pPr>
                <a14:m>
                  <m:oMathPara xmlns:m="http://schemas.openxmlformats.org/officeDocument/2006/math">
                    <m:oMathParaPr>
                      <m:jc m:val="centerGroup"/>
                    </m:oMathParaPr>
                    <m:oMath xmlns:m="http://schemas.openxmlformats.org/officeDocument/2006/math">
                      <m:r>
                        <a:rPr lang="x-IV_mathan" sz="1800" i="1">
                          <a:effectLst/>
                          <a:latin typeface="Cambria Math" panose="02040503050406030204" pitchFamily="18" charset="0"/>
                        </a:rPr>
                        <m:t>                                                  </m:t>
                      </m:r>
                      <m:r>
                        <a:rPr lang="x-IV_mathan" sz="1800">
                          <a:effectLst/>
                          <a:latin typeface="Cambria Math" panose="02040503050406030204" pitchFamily="18" charset="0"/>
                        </a:rPr>
                        <m:t>=</m:t>
                      </m:r>
                      <m:d>
                        <m:dPr>
                          <m:begChr m:val="["/>
                          <m:endChr m:val="]"/>
                          <m:ctrlPr>
                            <a:rPr lang="x-IV_mathan" sz="1800" i="1">
                              <a:effectLst/>
                              <a:latin typeface="Cambria Math" panose="02040503050406030204" pitchFamily="18" charset="0"/>
                            </a:rPr>
                          </m:ctrlPr>
                        </m:dPr>
                        <m:e>
                          <m:m>
                            <m:mPr>
                              <m:mcs>
                                <m:mc>
                                  <m:mcPr>
                                    <m:count m:val="4"/>
                                    <m:mcJc m:val="center"/>
                                  </m:mcPr>
                                </m:mc>
                              </m:mcs>
                              <m:ctrlPr>
                                <a:rPr lang="x-IV_mathan" sz="1800" i="1">
                                  <a:effectLst/>
                                  <a:latin typeface="Cambria Math" panose="02040503050406030204" pitchFamily="18" charset="0"/>
                                </a:rPr>
                              </m:ctrlPr>
                            </m:mPr>
                            <m:mr>
                              <m:e>
                                <m:r>
                                  <a:rPr lang="x-IV_mathan" sz="1800">
                                    <a:effectLst/>
                                    <a:latin typeface="Cambria Math" panose="02040503050406030204" pitchFamily="18" charset="0"/>
                                  </a:rPr>
                                  <m:t>5+8</m:t>
                                </m:r>
                              </m:e>
                              <m:e>
                                <m:r>
                                  <a:rPr lang="x-IV_mathan" sz="1800">
                                    <a:effectLst/>
                                    <a:latin typeface="Cambria Math" panose="02040503050406030204" pitchFamily="18" charset="0"/>
                                  </a:rPr>
                                  <m:t>6+12</m:t>
                                </m:r>
                              </m:e>
                              <m:e>
                                <m:r>
                                  <a:rPr lang="x-IV_mathan" sz="1800">
                                    <a:effectLst/>
                                    <a:latin typeface="Cambria Math" panose="02040503050406030204" pitchFamily="18" charset="0"/>
                                  </a:rPr>
                                  <m:t>7+4</m:t>
                                </m:r>
                              </m:e>
                              <m:e>
                                <m:r>
                                  <a:rPr lang="x-IV_mathan" sz="1800">
                                    <a:effectLst/>
                                    <a:latin typeface="Cambria Math" panose="02040503050406030204" pitchFamily="18" charset="0"/>
                                  </a:rPr>
                                  <m:t>8−4</m:t>
                                </m:r>
                              </m:e>
                            </m:mr>
                            <m:mr>
                              <m:e>
                                <m:r>
                                  <a:rPr lang="x-IV_mathan" sz="1800">
                                    <a:effectLst/>
                                    <a:latin typeface="Cambria Math" panose="02040503050406030204" pitchFamily="18" charset="0"/>
                                  </a:rPr>
                                  <m:t>10+16</m:t>
                                </m:r>
                              </m:e>
                              <m:e>
                                <m:r>
                                  <a:rPr lang="x-IV_mathan" sz="1800">
                                    <a:effectLst/>
                                    <a:latin typeface="Cambria Math" panose="02040503050406030204" pitchFamily="18" charset="0"/>
                                  </a:rPr>
                                  <m:t>12+24</m:t>
                                </m:r>
                              </m:e>
                              <m:e>
                                <m:r>
                                  <a:rPr lang="x-IV_mathan" sz="1800">
                                    <a:effectLst/>
                                    <a:latin typeface="Cambria Math" panose="02040503050406030204" pitchFamily="18" charset="0"/>
                                  </a:rPr>
                                  <m:t>14+8</m:t>
                                </m:r>
                              </m:e>
                              <m:e>
                                <m:r>
                                  <a:rPr lang="x-IV_mathan" sz="1800">
                                    <a:effectLst/>
                                    <a:latin typeface="Cambria Math" panose="02040503050406030204" pitchFamily="18" charset="0"/>
                                  </a:rPr>
                                  <m:t>16−8</m:t>
                                </m:r>
                              </m:e>
                            </m:mr>
                            <m:mr>
                              <m:e>
                                <m:r>
                                  <a:rPr lang="x-IV_mathan" sz="1800">
                                    <a:effectLst/>
                                    <a:latin typeface="Cambria Math" panose="02040503050406030204" pitchFamily="18" charset="0"/>
                                  </a:rPr>
                                  <m:t>15+18</m:t>
                                </m:r>
                              </m:e>
                              <m:e>
                                <m:r>
                                  <a:rPr lang="x-IV_mathan" sz="1800">
                                    <a:effectLst/>
                                    <a:latin typeface="Cambria Math" panose="02040503050406030204" pitchFamily="18" charset="0"/>
                                  </a:rPr>
                                  <m:t>18+27</m:t>
                                </m:r>
                              </m:e>
                              <m:e>
                                <m:r>
                                  <a:rPr lang="x-IV_mathan" sz="1800">
                                    <a:effectLst/>
                                    <a:latin typeface="Cambria Math" panose="02040503050406030204" pitchFamily="18" charset="0"/>
                                  </a:rPr>
                                  <m:t>21+9</m:t>
                                </m:r>
                              </m:e>
                              <m:e>
                                <m:r>
                                  <a:rPr lang="x-IV_mathan" sz="1800">
                                    <a:effectLst/>
                                    <a:latin typeface="Cambria Math" panose="02040503050406030204" pitchFamily="18" charset="0"/>
                                  </a:rPr>
                                  <m:t>24−9</m:t>
                                </m:r>
                              </m:e>
                            </m:mr>
                          </m:m>
                        </m:e>
                      </m:d>
                      <m:r>
                        <a:rPr lang="x-IV_mathan" sz="1800">
                          <a:effectLst/>
                          <a:latin typeface="Cambria Math" panose="02040503050406030204" pitchFamily="18" charset="0"/>
                        </a:rPr>
                        <m:t>=</m:t>
                      </m:r>
                      <m:d>
                        <m:dPr>
                          <m:begChr m:val="["/>
                          <m:endChr m:val="]"/>
                          <m:ctrlPr>
                            <a:rPr lang="x-IV_mathan" sz="1800" i="1">
                              <a:effectLst/>
                              <a:latin typeface="Cambria Math" panose="02040503050406030204" pitchFamily="18" charset="0"/>
                            </a:rPr>
                          </m:ctrlPr>
                        </m:dPr>
                        <m:e>
                          <m:m>
                            <m:mPr>
                              <m:mcs>
                                <m:mc>
                                  <m:mcPr>
                                    <m:count m:val="4"/>
                                    <m:mcJc m:val="center"/>
                                  </m:mcPr>
                                </m:mc>
                              </m:mcs>
                              <m:ctrlPr>
                                <a:rPr lang="x-IV_mathan" sz="1800" i="1">
                                  <a:effectLst/>
                                  <a:latin typeface="Cambria Math" panose="02040503050406030204" pitchFamily="18" charset="0"/>
                                </a:rPr>
                              </m:ctrlPr>
                            </m:mPr>
                            <m:mr>
                              <m:e>
                                <m:r>
                                  <a:rPr lang="x-IV_mathan" sz="1800">
                                    <a:effectLst/>
                                    <a:latin typeface="Cambria Math" panose="02040503050406030204" pitchFamily="18" charset="0"/>
                                  </a:rPr>
                                  <m:t>13</m:t>
                                </m:r>
                              </m:e>
                              <m:e>
                                <m:r>
                                  <a:rPr lang="x-IV_mathan" sz="1800">
                                    <a:effectLst/>
                                    <a:latin typeface="Cambria Math" panose="02040503050406030204" pitchFamily="18" charset="0"/>
                                  </a:rPr>
                                  <m:t>18</m:t>
                                </m:r>
                              </m:e>
                              <m:e>
                                <m:r>
                                  <a:rPr lang="x-IV_mathan" sz="1800">
                                    <a:effectLst/>
                                    <a:latin typeface="Cambria Math" panose="02040503050406030204" pitchFamily="18" charset="0"/>
                                  </a:rPr>
                                  <m:t>11</m:t>
                                </m:r>
                              </m:e>
                              <m:e>
                                <m:r>
                                  <a:rPr lang="x-IV_mathan" sz="1800">
                                    <a:effectLst/>
                                    <a:latin typeface="Cambria Math" panose="02040503050406030204" pitchFamily="18" charset="0"/>
                                  </a:rPr>
                                  <m:t>4</m:t>
                                </m:r>
                              </m:e>
                            </m:mr>
                            <m:mr>
                              <m:e>
                                <m:r>
                                  <a:rPr lang="x-IV_mathan" sz="1800">
                                    <a:effectLst/>
                                    <a:latin typeface="Cambria Math" panose="02040503050406030204" pitchFamily="18" charset="0"/>
                                  </a:rPr>
                                  <m:t>26</m:t>
                                </m:r>
                              </m:e>
                              <m:e>
                                <m:r>
                                  <a:rPr lang="x-IV_mathan" sz="1800">
                                    <a:effectLst/>
                                    <a:latin typeface="Cambria Math" panose="02040503050406030204" pitchFamily="18" charset="0"/>
                                  </a:rPr>
                                  <m:t>36</m:t>
                                </m:r>
                              </m:e>
                              <m:e>
                                <m:r>
                                  <a:rPr lang="x-IV_mathan" sz="1800">
                                    <a:effectLst/>
                                    <a:latin typeface="Cambria Math" panose="02040503050406030204" pitchFamily="18" charset="0"/>
                                  </a:rPr>
                                  <m:t>22</m:t>
                                </m:r>
                              </m:e>
                              <m:e>
                                <m:r>
                                  <a:rPr lang="x-IV_mathan" sz="1800">
                                    <a:effectLst/>
                                    <a:latin typeface="Cambria Math" panose="02040503050406030204" pitchFamily="18" charset="0"/>
                                  </a:rPr>
                                  <m:t>8</m:t>
                                </m:r>
                              </m:e>
                            </m:mr>
                            <m:mr>
                              <m:e>
                                <m:r>
                                  <a:rPr lang="x-IV_mathan" sz="1800">
                                    <a:effectLst/>
                                    <a:latin typeface="Cambria Math" panose="02040503050406030204" pitchFamily="18" charset="0"/>
                                  </a:rPr>
                                  <m:t>33</m:t>
                                </m:r>
                              </m:e>
                              <m:e>
                                <m:r>
                                  <a:rPr lang="x-IV_mathan" sz="1800">
                                    <a:effectLst/>
                                    <a:latin typeface="Cambria Math" panose="02040503050406030204" pitchFamily="18" charset="0"/>
                                  </a:rPr>
                                  <m:t>45</m:t>
                                </m:r>
                              </m:e>
                              <m:e>
                                <m:r>
                                  <a:rPr lang="x-IV_mathan" sz="1800">
                                    <a:effectLst/>
                                    <a:latin typeface="Cambria Math" panose="02040503050406030204" pitchFamily="18" charset="0"/>
                                  </a:rPr>
                                  <m:t>30</m:t>
                                </m:r>
                              </m:e>
                              <m:e>
                                <m:r>
                                  <a:rPr lang="x-IV_mathan" sz="1800">
                                    <a:effectLst/>
                                    <a:latin typeface="Cambria Math" panose="02040503050406030204" pitchFamily="18" charset="0"/>
                                  </a:rPr>
                                  <m:t>15</m:t>
                                </m:r>
                              </m:e>
                            </m:mr>
                          </m:m>
                        </m:e>
                      </m:d>
                    </m:oMath>
                  </m:oMathPara>
                </a14:m>
                <a:endParaRPr lang="x-IV_mathan" sz="1800" dirty="0">
                  <a:effectLst/>
                  <a:latin typeface="Cambria Math" panose="02040503050406030204" pitchFamily="18" charset="0"/>
                </a:endParaRPr>
              </a:p>
              <a:p>
                <a:endParaRPr lang="en-AU" dirty="0"/>
              </a:p>
            </p:txBody>
          </p:sp>
        </mc:Choice>
        <mc:Fallback xmlns="">
          <p:sp>
            <p:nvSpPr>
              <p:cNvPr id="3" name="TextBox 2">
                <a:extLst>
                  <a:ext uri="{FF2B5EF4-FFF2-40B4-BE49-F238E27FC236}">
                    <a16:creationId xmlns:a16="http://schemas.microsoft.com/office/drawing/2014/main" id="{E9B112E4-AE97-BCFB-A5AC-7AC8C9E4DACF}"/>
                  </a:ext>
                </a:extLst>
              </p:cNvPr>
              <p:cNvSpPr txBox="1">
                <a:spLocks noRot="1" noChangeAspect="1" noMove="1" noResize="1" noEditPoints="1" noAdjustHandles="1" noChangeArrowheads="1" noChangeShapeType="1" noTextEdit="1"/>
              </p:cNvSpPr>
              <p:nvPr/>
            </p:nvSpPr>
            <p:spPr>
              <a:xfrm>
                <a:off x="1060315" y="1690688"/>
                <a:ext cx="9369809" cy="2131866"/>
              </a:xfrm>
              <a:prstGeom prst="rect">
                <a:avLst/>
              </a:prstGeom>
              <a:blipFill>
                <a:blip r:embed="rId2"/>
                <a:stretch>
                  <a:fillRect/>
                </a:stretch>
              </a:blipFill>
            </p:spPr>
            <p:txBody>
              <a:bodyPr/>
              <a:lstStyle/>
              <a:p>
                <a:r>
                  <a:rPr lang="en-AU">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E7C58D0-E259-8F0C-96E9-DA6DA1A68BDC}"/>
                  </a:ext>
                </a:extLst>
              </p14:cNvPr>
              <p14:cNvContentPartPr/>
              <p14:nvPr/>
            </p14:nvContentPartPr>
            <p14:xfrm>
              <a:off x="1243624" y="1856765"/>
              <a:ext cx="252000" cy="21240"/>
            </p14:xfrm>
          </p:contentPart>
        </mc:Choice>
        <mc:Fallback xmlns="">
          <p:pic>
            <p:nvPicPr>
              <p:cNvPr id="5" name="Ink 4">
                <a:extLst>
                  <a:ext uri="{FF2B5EF4-FFF2-40B4-BE49-F238E27FC236}">
                    <a16:creationId xmlns:a16="http://schemas.microsoft.com/office/drawing/2014/main" id="{7E7C58D0-E259-8F0C-96E9-DA6DA1A68BDC}"/>
                  </a:ext>
                </a:extLst>
              </p:cNvPr>
              <p:cNvPicPr/>
              <p:nvPr/>
            </p:nvPicPr>
            <p:blipFill>
              <a:blip r:embed="rId5"/>
              <a:stretch>
                <a:fillRect/>
              </a:stretch>
            </p:blipFill>
            <p:spPr>
              <a:xfrm>
                <a:off x="1189984" y="1748765"/>
                <a:ext cx="3596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7568B6D1-846D-72B8-CAEE-989C9F7FBCF7}"/>
                  </a:ext>
                </a:extLst>
              </p14:cNvPr>
              <p14:cNvContentPartPr/>
              <p14:nvPr/>
            </p14:nvContentPartPr>
            <p14:xfrm>
              <a:off x="2165224" y="1923365"/>
              <a:ext cx="281160" cy="22320"/>
            </p14:xfrm>
          </p:contentPart>
        </mc:Choice>
        <mc:Fallback xmlns="">
          <p:pic>
            <p:nvPicPr>
              <p:cNvPr id="6" name="Ink 5">
                <a:extLst>
                  <a:ext uri="{FF2B5EF4-FFF2-40B4-BE49-F238E27FC236}">
                    <a16:creationId xmlns:a16="http://schemas.microsoft.com/office/drawing/2014/main" id="{7568B6D1-846D-72B8-CAEE-989C9F7FBCF7}"/>
                  </a:ext>
                </a:extLst>
              </p:cNvPr>
              <p:cNvPicPr/>
              <p:nvPr/>
            </p:nvPicPr>
            <p:blipFill>
              <a:blip r:embed="rId7"/>
              <a:stretch>
                <a:fillRect/>
              </a:stretch>
            </p:blipFill>
            <p:spPr>
              <a:xfrm>
                <a:off x="2111584" y="1815365"/>
                <a:ext cx="3888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763BA116-05B6-4428-56E4-9A1DCEBDBA94}"/>
                  </a:ext>
                </a:extLst>
              </p14:cNvPr>
              <p14:cNvContentPartPr/>
              <p14:nvPr/>
            </p14:nvContentPartPr>
            <p14:xfrm>
              <a:off x="4149184" y="1822565"/>
              <a:ext cx="447840" cy="32760"/>
            </p14:xfrm>
          </p:contentPart>
        </mc:Choice>
        <mc:Fallback xmlns="">
          <p:pic>
            <p:nvPicPr>
              <p:cNvPr id="7" name="Ink 6">
                <a:extLst>
                  <a:ext uri="{FF2B5EF4-FFF2-40B4-BE49-F238E27FC236}">
                    <a16:creationId xmlns:a16="http://schemas.microsoft.com/office/drawing/2014/main" id="{763BA116-05B6-4428-56E4-9A1DCEBDBA94}"/>
                  </a:ext>
                </a:extLst>
              </p:cNvPr>
              <p:cNvPicPr/>
              <p:nvPr/>
            </p:nvPicPr>
            <p:blipFill>
              <a:blip r:embed="rId9"/>
              <a:stretch>
                <a:fillRect/>
              </a:stretch>
            </p:blipFill>
            <p:spPr>
              <a:xfrm>
                <a:off x="4095544" y="1714565"/>
                <a:ext cx="5554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60F5CB99-AA86-66C9-7CA4-B2F18E588C7C}"/>
                  </a:ext>
                </a:extLst>
              </p14:cNvPr>
              <p14:cNvContentPartPr/>
              <p14:nvPr/>
            </p14:nvContentPartPr>
            <p14:xfrm>
              <a:off x="1585984" y="1837685"/>
              <a:ext cx="192240" cy="34920"/>
            </p14:xfrm>
          </p:contentPart>
        </mc:Choice>
        <mc:Fallback xmlns="">
          <p:pic>
            <p:nvPicPr>
              <p:cNvPr id="13" name="Ink 12">
                <a:extLst>
                  <a:ext uri="{FF2B5EF4-FFF2-40B4-BE49-F238E27FC236}">
                    <a16:creationId xmlns:a16="http://schemas.microsoft.com/office/drawing/2014/main" id="{60F5CB99-AA86-66C9-7CA4-B2F18E588C7C}"/>
                  </a:ext>
                </a:extLst>
              </p:cNvPr>
              <p:cNvPicPr/>
              <p:nvPr/>
            </p:nvPicPr>
            <p:blipFill>
              <a:blip r:embed="rId17"/>
              <a:stretch>
                <a:fillRect/>
              </a:stretch>
            </p:blipFill>
            <p:spPr>
              <a:xfrm>
                <a:off x="1532344" y="1729685"/>
                <a:ext cx="2998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68EF1D76-73C6-C7E3-C06B-8C2AD03B9528}"/>
                  </a:ext>
                </a:extLst>
              </p14:cNvPr>
              <p14:cNvContentPartPr/>
              <p14:nvPr/>
            </p14:nvContentPartPr>
            <p14:xfrm>
              <a:off x="2176744" y="2252405"/>
              <a:ext cx="212040" cy="6840"/>
            </p14:xfrm>
          </p:contentPart>
        </mc:Choice>
        <mc:Fallback xmlns="">
          <p:pic>
            <p:nvPicPr>
              <p:cNvPr id="14" name="Ink 13">
                <a:extLst>
                  <a:ext uri="{FF2B5EF4-FFF2-40B4-BE49-F238E27FC236}">
                    <a16:creationId xmlns:a16="http://schemas.microsoft.com/office/drawing/2014/main" id="{68EF1D76-73C6-C7E3-C06B-8C2AD03B9528}"/>
                  </a:ext>
                </a:extLst>
              </p:cNvPr>
              <p:cNvPicPr/>
              <p:nvPr/>
            </p:nvPicPr>
            <p:blipFill>
              <a:blip r:embed="rId19"/>
              <a:stretch>
                <a:fillRect/>
              </a:stretch>
            </p:blipFill>
            <p:spPr>
              <a:xfrm>
                <a:off x="2123104" y="2144405"/>
                <a:ext cx="3196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55025CDB-E237-0E81-BEC4-EE702864653E}"/>
                  </a:ext>
                </a:extLst>
              </p14:cNvPr>
              <p14:cNvContentPartPr/>
              <p14:nvPr/>
            </p14:nvContentPartPr>
            <p14:xfrm>
              <a:off x="4828144" y="1786565"/>
              <a:ext cx="545040" cy="28080"/>
            </p14:xfrm>
          </p:contentPart>
        </mc:Choice>
        <mc:Fallback xmlns="">
          <p:pic>
            <p:nvPicPr>
              <p:cNvPr id="16" name="Ink 15">
                <a:extLst>
                  <a:ext uri="{FF2B5EF4-FFF2-40B4-BE49-F238E27FC236}">
                    <a16:creationId xmlns:a16="http://schemas.microsoft.com/office/drawing/2014/main" id="{55025CDB-E237-0E81-BEC4-EE702864653E}"/>
                  </a:ext>
                </a:extLst>
              </p:cNvPr>
              <p:cNvPicPr/>
              <p:nvPr/>
            </p:nvPicPr>
            <p:blipFill>
              <a:blip r:embed="rId21"/>
              <a:stretch>
                <a:fillRect/>
              </a:stretch>
            </p:blipFill>
            <p:spPr>
              <a:xfrm>
                <a:off x="4774504" y="1678565"/>
                <a:ext cx="652680" cy="243720"/>
              </a:xfrm>
              <a:prstGeom prst="rect">
                <a:avLst/>
              </a:prstGeom>
            </p:spPr>
          </p:pic>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82136A4-2EBF-7E72-D376-09C2173456AA}"/>
                  </a:ext>
                </a:extLst>
              </p:cNvPr>
              <p:cNvSpPr txBox="1"/>
              <p:nvPr/>
            </p:nvSpPr>
            <p:spPr>
              <a:xfrm>
                <a:off x="1009703" y="3947916"/>
                <a:ext cx="10172593" cy="2400401"/>
              </a:xfrm>
              <a:prstGeom prst="rect">
                <a:avLst/>
              </a:prstGeom>
              <a:noFill/>
            </p:spPr>
            <p:txBody>
              <a:bodyPr wrap="none" rtlCol="0">
                <a:spAutoFit/>
              </a:bodyPr>
              <a:lstStyle/>
              <a:p>
                <a:pPr marL="0" marR="0" rtl="0">
                  <a:spcBef>
                    <a:spcPts val="0"/>
                  </a:spcBef>
                  <a:spcAft>
                    <a:spcPts val="0"/>
                  </a:spcAft>
                </a:pPr>
                <a14:m>
                  <m:oMathPara xmlns:m="http://schemas.openxmlformats.org/officeDocument/2006/math">
                    <m:oMathParaPr>
                      <m:jc m:val="centerGroup"/>
                    </m:oMathParaPr>
                    <m:oMath xmlns:m="http://schemas.openxmlformats.org/officeDocument/2006/math">
                      <m:eqArr>
                        <m:eqArrPr>
                          <m:ctrlPr>
                            <a:rPr lang="x-IV_mathan" sz="1800" i="1" smtClean="0">
                              <a:effectLst/>
                              <a:latin typeface="Cambria Math" panose="02040503050406030204" pitchFamily="18" charset="0"/>
                            </a:rPr>
                          </m:ctrlPr>
                        </m:eqArrPr>
                        <m:e>
                          <m:r>
                            <m:rPr>
                              <m:sty m:val="p"/>
                            </m:rPr>
                            <a:rPr lang="x-IV_mathan" sz="1800" smtClean="0">
                              <a:solidFill>
                                <a:schemeClr val="bg1"/>
                              </a:solidFill>
                              <a:effectLst/>
                              <a:latin typeface="Cambria Math" panose="02040503050406030204" pitchFamily="18" charset="0"/>
                            </a:rPr>
                            <m:t>Example</m:t>
                          </m:r>
                          <m:r>
                            <a:rPr lang="x-IV_mathan" sz="1800" i="1">
                              <a:effectLst/>
                              <a:latin typeface="Cambria Math" panose="02040503050406030204" pitchFamily="18" charset="0"/>
                            </a:rPr>
                            <m:t>                                 </m:t>
                          </m:r>
                        </m:e>
                        <m:e>
                          <m:d>
                            <m:dPr>
                              <m:begChr m:val="["/>
                              <m:endChr m:val="]"/>
                              <m:ctrlPr>
                                <a:rPr lang="x-IV_mathan" sz="1800" i="1">
                                  <a:effectLst/>
                                  <a:latin typeface="Cambria Math" panose="02040503050406030204" pitchFamily="18" charset="0"/>
                                </a:rPr>
                              </m:ctrlPr>
                            </m:dPr>
                            <m:e>
                              <m:m>
                                <m:mPr>
                                  <m:plcHide m:val="on"/>
                                  <m:mcs>
                                    <m:mc>
                                      <m:mcPr>
                                        <m:count m:val="2"/>
                                        <m:mcJc m:val="center"/>
                                      </m:mcPr>
                                    </m:mc>
                                  </m:mcs>
                                  <m:ctrlPr>
                                    <a:rPr lang="x-IV_mathan" sz="1800" i="1">
                                      <a:effectLst/>
                                      <a:latin typeface="Cambria Math" panose="02040503050406030204" pitchFamily="18" charset="0"/>
                                    </a:rPr>
                                  </m:ctrlPr>
                                </m:mPr>
                                <m:mr>
                                  <m:e>
                                    <m:eqArr>
                                      <m:eqArrPr>
                                        <m:ctrlPr>
                                          <a:rPr lang="x-IV_mathan" sz="1800" i="1">
                                            <a:effectLst/>
                                            <a:latin typeface="Cambria Math" panose="02040503050406030204" pitchFamily="18" charset="0"/>
                                          </a:rPr>
                                        </m:ctrlPr>
                                      </m:eqArrPr>
                                      <m:e>
                                        <m:r>
                                          <a:rPr lang="x-IV_mathan" sz="1800">
                                            <a:effectLst/>
                                            <a:latin typeface="Cambria Math" panose="02040503050406030204" pitchFamily="18" charset="0"/>
                                          </a:rPr>
                                          <m:t>1</m:t>
                                        </m:r>
                                      </m:e>
                                      <m:e>
                                        <m:r>
                                          <a:rPr lang="x-IV_mathan" sz="1800">
                                            <a:effectLst/>
                                            <a:latin typeface="Cambria Math" panose="02040503050406030204" pitchFamily="18" charset="0"/>
                                          </a:rPr>
                                          <m:t>2</m:t>
                                        </m:r>
                                      </m:e>
                                      <m:e>
                                        <m:r>
                                          <a:rPr lang="x-IV_mathan" sz="1800">
                                            <a:effectLst/>
                                            <a:latin typeface="Cambria Math" panose="02040503050406030204" pitchFamily="18" charset="0"/>
                                          </a:rPr>
                                          <m:t>3</m:t>
                                        </m:r>
                                      </m:e>
                                    </m:eqArr>
                                  </m:e>
                                  <m:e>
                                    <m:eqArr>
                                      <m:eqArrPr>
                                        <m:ctrlPr>
                                          <a:rPr lang="x-IV_mathan" sz="1800" i="1">
                                            <a:effectLst/>
                                            <a:latin typeface="Cambria Math" panose="02040503050406030204" pitchFamily="18" charset="0"/>
                                          </a:rPr>
                                        </m:ctrlPr>
                                      </m:eqArrPr>
                                      <m:e>
                                        <m:r>
                                          <a:rPr lang="x-IV_mathan" sz="1800">
                                            <a:effectLst/>
                                            <a:latin typeface="Cambria Math" panose="02040503050406030204" pitchFamily="18" charset="0"/>
                                          </a:rPr>
                                          <m:t>4</m:t>
                                        </m:r>
                                      </m:e>
                                      <m:e>
                                        <m:r>
                                          <a:rPr lang="x-IV_mathan" sz="1800">
                                            <a:effectLst/>
                                            <a:latin typeface="Cambria Math" panose="02040503050406030204" pitchFamily="18" charset="0"/>
                                          </a:rPr>
                                          <m:t>8</m:t>
                                        </m:r>
                                      </m:e>
                                      <m:e>
                                        <m:r>
                                          <a:rPr lang="x-IV_mathan" sz="1800">
                                            <a:effectLst/>
                                            <a:latin typeface="Cambria Math" panose="02040503050406030204" pitchFamily="18" charset="0"/>
                                          </a:rPr>
                                          <m:t>9</m:t>
                                        </m:r>
                                      </m:e>
                                    </m:eqArr>
                                  </m:e>
                                </m:mr>
                              </m:m>
                            </m:e>
                          </m:d>
                          <m:r>
                            <a:rPr lang="x-IV_mathan" sz="1800">
                              <a:effectLst/>
                              <a:latin typeface="Cambria Math" panose="02040503050406030204" pitchFamily="18" charset="0"/>
                            </a:rPr>
                            <m:t>×</m:t>
                          </m:r>
                          <m:d>
                            <m:dPr>
                              <m:begChr m:val="["/>
                              <m:endChr m:val="]"/>
                              <m:ctrlPr>
                                <a:rPr lang="x-IV_mathan" sz="1800" i="1">
                                  <a:effectLst/>
                                  <a:latin typeface="Cambria Math" panose="02040503050406030204" pitchFamily="18" charset="0"/>
                                </a:rPr>
                              </m:ctrlPr>
                            </m:dPr>
                            <m:e>
                              <m:eqArr>
                                <m:eqArrPr>
                                  <m:ctrlPr>
                                    <a:rPr lang="x-IV_mathan" sz="1800" i="1">
                                      <a:effectLst/>
                                      <a:latin typeface="Cambria Math" panose="02040503050406030204" pitchFamily="18" charset="0"/>
                                    </a:rPr>
                                  </m:ctrlPr>
                                </m:eqArrPr>
                                <m:e>
                                  <m:m>
                                    <m:mPr>
                                      <m:mcs>
                                        <m:mc>
                                          <m:mcPr>
                                            <m:count m:val="4"/>
                                            <m:mcJc m:val="center"/>
                                          </m:mcPr>
                                        </m:mc>
                                      </m:mcs>
                                      <m:ctrlPr>
                                        <a:rPr lang="x-IV_mathan" sz="1800" i="1">
                                          <a:effectLst/>
                                          <a:latin typeface="Cambria Math" panose="02040503050406030204" pitchFamily="18" charset="0"/>
                                        </a:rPr>
                                      </m:ctrlPr>
                                    </m:mPr>
                                    <m:mr>
                                      <m:e>
                                        <m:r>
                                          <a:rPr lang="x-IV_mathan" sz="1800">
                                            <a:effectLst/>
                                            <a:latin typeface="Cambria Math" panose="02040503050406030204" pitchFamily="18" charset="0"/>
                                          </a:rPr>
                                          <m:t>5</m:t>
                                        </m:r>
                                      </m:e>
                                      <m:e>
                                        <m:r>
                                          <a:rPr lang="x-IV_mathan" sz="1800">
                                            <a:effectLst/>
                                            <a:latin typeface="Cambria Math" panose="02040503050406030204" pitchFamily="18" charset="0"/>
                                          </a:rPr>
                                          <m:t>6</m:t>
                                        </m:r>
                                      </m:e>
                                      <m:e>
                                        <m:r>
                                          <a:rPr lang="x-IV_mathan" sz="1800">
                                            <a:effectLst/>
                                            <a:latin typeface="Cambria Math" panose="02040503050406030204" pitchFamily="18" charset="0"/>
                                          </a:rPr>
                                          <m:t>7</m:t>
                                        </m:r>
                                      </m:e>
                                      <m:e>
                                        <m:r>
                                          <a:rPr lang="x-IV_mathan" sz="1800">
                                            <a:effectLst/>
                                            <a:latin typeface="Cambria Math" panose="02040503050406030204" pitchFamily="18" charset="0"/>
                                          </a:rPr>
                                          <m:t>+8</m:t>
                                        </m:r>
                                      </m:e>
                                    </m:mr>
                                  </m:m>
                                </m:e>
                                <m:e>
                                  <m:m>
                                    <m:mPr>
                                      <m:mcs>
                                        <m:mc>
                                          <m:mcPr>
                                            <m:count m:val="4"/>
                                            <m:mcJc m:val="center"/>
                                          </m:mcPr>
                                        </m:mc>
                                      </m:mcs>
                                      <m:ctrlPr>
                                        <a:rPr lang="x-IV_mathan" sz="1800" i="1">
                                          <a:effectLst/>
                                          <a:latin typeface="Cambria Math" panose="02040503050406030204" pitchFamily="18" charset="0"/>
                                        </a:rPr>
                                      </m:ctrlPr>
                                    </m:mPr>
                                    <m:mr>
                                      <m:e>
                                        <m:r>
                                          <a:rPr lang="x-IV_mathan" sz="1800">
                                            <a:effectLst/>
                                            <a:latin typeface="Cambria Math" panose="02040503050406030204" pitchFamily="18" charset="0"/>
                                          </a:rPr>
                                          <m:t>2</m:t>
                                        </m:r>
                                      </m:e>
                                      <m:e>
                                        <m:r>
                                          <a:rPr lang="x-IV_mathan" sz="1800">
                                            <a:effectLst/>
                                            <a:latin typeface="Cambria Math" panose="02040503050406030204" pitchFamily="18" charset="0"/>
                                          </a:rPr>
                                          <m:t>3</m:t>
                                        </m:r>
                                      </m:e>
                                      <m:e>
                                        <m:r>
                                          <a:rPr lang="x-IV_mathan" sz="1800">
                                            <a:effectLst/>
                                            <a:latin typeface="Cambria Math" panose="02040503050406030204" pitchFamily="18" charset="0"/>
                                          </a:rPr>
                                          <m:t>1</m:t>
                                        </m:r>
                                      </m:e>
                                      <m:e>
                                        <m:r>
                                          <a:rPr lang="x-IV_mathan" sz="1800">
                                            <a:effectLst/>
                                            <a:latin typeface="Cambria Math" panose="02040503050406030204" pitchFamily="18" charset="0"/>
                                          </a:rPr>
                                          <m:t>−1</m:t>
                                        </m:r>
                                      </m:e>
                                    </m:mr>
                                  </m:m>
                                </m:e>
                              </m:eqArr>
                            </m:e>
                          </m:d>
                        </m:e>
                      </m:eqArr>
                      <m:eqArr>
                        <m:eqArrPr>
                          <m:ctrlPr>
                            <a:rPr lang="x-IV_mathan" sz="1800" i="1">
                              <a:effectLst/>
                              <a:latin typeface="Cambria Math" panose="02040503050406030204" pitchFamily="18" charset="0"/>
                            </a:rPr>
                          </m:ctrlPr>
                        </m:eqArrPr>
                        <m:e>
                          <m:r>
                            <a:rPr lang="x-IV_mathan" sz="1800" smtClean="0">
                              <a:solidFill>
                                <a:schemeClr val="bg1"/>
                              </a:solidFill>
                              <a:effectLst/>
                              <a:latin typeface="Cambria Math" panose="02040503050406030204" pitchFamily="18" charset="0"/>
                            </a:rPr>
                            <m:t>𝑎</m:t>
                          </m:r>
                        </m:e>
                        <m:e>
                          <m:r>
                            <a:rPr lang="x-IV_mathan" sz="1800" i="1">
                              <a:effectLst/>
                              <a:latin typeface="Cambria Math" panose="02040503050406030204" pitchFamily="18" charset="0"/>
                            </a:rPr>
                            <m:t> </m:t>
                          </m:r>
                          <m:r>
                            <a:rPr lang="x-IV_mathan" sz="1800">
                              <a:effectLst/>
                              <a:latin typeface="Cambria Math" panose="02040503050406030204" pitchFamily="18" charset="0"/>
                            </a:rPr>
                            <m:t>=</m:t>
                          </m:r>
                          <m:r>
                            <a:rPr lang="x-IV_mathan" sz="1800" i="1">
                              <a:effectLst/>
                              <a:latin typeface="Cambria Math" panose="02040503050406030204" pitchFamily="18" charset="0"/>
                            </a:rPr>
                            <m:t> </m:t>
                          </m:r>
                        </m:e>
                      </m:eqArr>
                      <m:m>
                        <m:mPr>
                          <m:mcs>
                            <m:mc>
                              <m:mcPr>
                                <m:count m:val="2"/>
                                <m:mcJc m:val="center"/>
                              </m:mcPr>
                            </m:mc>
                          </m:mcs>
                          <m:ctrlPr>
                            <a:rPr lang="x-IV_mathan" sz="1800" i="1">
                              <a:effectLst/>
                              <a:latin typeface="Cambria Math" panose="02040503050406030204" pitchFamily="18" charset="0"/>
                            </a:rPr>
                          </m:ctrlPr>
                        </m:mPr>
                        <m:mr>
                          <m:e>
                            <m:r>
                              <a:rPr lang="x-IV_mathan" sz="1800" i="1">
                                <a:effectLst/>
                                <a:latin typeface="Cambria Math" panose="02040503050406030204" pitchFamily="18" charset="0"/>
                              </a:rPr>
                              <m:t> </m:t>
                            </m:r>
                          </m:e>
                          <m:e>
                            <m:m>
                              <m:mPr>
                                <m:mcs>
                                  <m:mc>
                                    <m:mcPr>
                                      <m:count m:val="4"/>
                                      <m:mcJc m:val="center"/>
                                    </m:mcPr>
                                  </m:mc>
                                </m:mcs>
                                <m:ctrlPr>
                                  <a:rPr lang="x-IV_mathan" sz="1800" i="1">
                                    <a:effectLst/>
                                    <a:latin typeface="Cambria Math" panose="02040503050406030204" pitchFamily="18" charset="0"/>
                                  </a:rPr>
                                </m:ctrlPr>
                              </m:mPr>
                              <m:mr>
                                <m:e>
                                  <m:r>
                                    <a:rPr lang="x-IV_mathan" sz="1800">
                                      <a:effectLst/>
                                      <a:latin typeface="Cambria Math" panose="02040503050406030204" pitchFamily="18" charset="0"/>
                                    </a:rPr>
                                    <m:t>5</m:t>
                                  </m:r>
                                  <m:r>
                                    <a:rPr lang="x-IV_mathan" sz="1800" i="1">
                                      <a:effectLst/>
                                      <a:latin typeface="Cambria Math" panose="02040503050406030204" pitchFamily="18" charset="0"/>
                                    </a:rPr>
                                    <m:t>        </m:t>
                                  </m:r>
                                </m:e>
                                <m:e>
                                  <m:r>
                                    <a:rPr lang="x-IV_mathan" sz="1800">
                                      <a:effectLst/>
                                      <a:latin typeface="Cambria Math" panose="02040503050406030204" pitchFamily="18" charset="0"/>
                                    </a:rPr>
                                    <m:t>6</m:t>
                                  </m:r>
                                  <m:r>
                                    <a:rPr lang="x-IV_mathan" sz="1800" i="1">
                                      <a:effectLst/>
                                      <a:latin typeface="Cambria Math" panose="02040503050406030204" pitchFamily="18" charset="0"/>
                                    </a:rPr>
                                    <m:t>    </m:t>
                                  </m:r>
                                </m:e>
                                <m:e>
                                  <m:r>
                                    <a:rPr lang="x-IV_mathan" sz="1800" i="1">
                                      <a:effectLst/>
                                      <a:latin typeface="Cambria Math" panose="02040503050406030204" pitchFamily="18" charset="0"/>
                                    </a:rPr>
                                    <m:t>    </m:t>
                                  </m:r>
                                  <m:r>
                                    <a:rPr lang="x-IV_mathan" sz="1800">
                                      <a:effectLst/>
                                      <a:latin typeface="Cambria Math" panose="02040503050406030204" pitchFamily="18" charset="0"/>
                                    </a:rPr>
                                    <m:t>7</m:t>
                                  </m:r>
                                </m:e>
                                <m:e>
                                  <m:r>
                                    <a:rPr lang="x-IV_mathan" sz="1800" i="1">
                                      <a:effectLst/>
                                      <a:latin typeface="Cambria Math" panose="02040503050406030204" pitchFamily="18" charset="0"/>
                                    </a:rPr>
                                    <m:t>        </m:t>
                                  </m:r>
                                  <m:r>
                                    <a:rPr lang="x-IV_mathan" sz="1800">
                                      <a:effectLst/>
                                      <a:latin typeface="Cambria Math" panose="02040503050406030204" pitchFamily="18" charset="0"/>
                                    </a:rPr>
                                    <m:t>8</m:t>
                                  </m:r>
                                </m:e>
                              </m:mr>
                            </m:m>
                          </m:e>
                        </m:mr>
                        <m:mr>
                          <m:e>
                            <m:eqArr>
                              <m:eqArrPr>
                                <m:ctrlPr>
                                  <a:rPr lang="x-IV_mathan" sz="1800" i="1">
                                    <a:effectLst/>
                                    <a:latin typeface="Cambria Math" panose="02040503050406030204" pitchFamily="18" charset="0"/>
                                  </a:rPr>
                                </m:ctrlPr>
                              </m:eqArrPr>
                              <m:e>
                                <m:r>
                                  <a:rPr lang="x-IV_mathan" sz="1800">
                                    <a:effectLst/>
                                    <a:latin typeface="Cambria Math" panose="02040503050406030204" pitchFamily="18" charset="0"/>
                                  </a:rPr>
                                  <m:t>1</m:t>
                                </m:r>
                              </m:e>
                              <m:e>
                                <m:r>
                                  <a:rPr lang="x-IV_mathan" sz="1800">
                                    <a:effectLst/>
                                    <a:latin typeface="Cambria Math" panose="02040503050406030204" pitchFamily="18" charset="0"/>
                                  </a:rPr>
                                  <m:t>2</m:t>
                                </m:r>
                              </m:e>
                              <m:e>
                                <m:r>
                                  <a:rPr lang="x-IV_mathan" sz="1800">
                                    <a:effectLst/>
                                    <a:latin typeface="Cambria Math" panose="02040503050406030204" pitchFamily="18" charset="0"/>
                                  </a:rPr>
                                  <m:t>3</m:t>
                                </m:r>
                              </m:e>
                            </m:eqArr>
                          </m:e>
                          <m:e>
                            <m:d>
                              <m:dPr>
                                <m:begChr m:val="["/>
                                <m:endChr m:val="]"/>
                                <m:ctrlPr>
                                  <a:rPr lang="x-IV_mathan" sz="1800" i="1">
                                    <a:effectLst/>
                                    <a:latin typeface="Cambria Math" panose="02040503050406030204" pitchFamily="18" charset="0"/>
                                  </a:rPr>
                                </m:ctrlPr>
                              </m:dPr>
                              <m:e>
                                <m:m>
                                  <m:mPr>
                                    <m:mcs>
                                      <m:mc>
                                        <m:mcPr>
                                          <m:count m:val="4"/>
                                          <m:mcJc m:val="center"/>
                                        </m:mcPr>
                                      </m:mc>
                                    </m:mcs>
                                    <m:ctrlPr>
                                      <a:rPr lang="x-IV_mathan" sz="1800" i="1">
                                        <a:effectLst/>
                                        <a:latin typeface="Cambria Math" panose="02040503050406030204" pitchFamily="18" charset="0"/>
                                      </a:rPr>
                                    </m:ctrlPr>
                                  </m:mPr>
                                  <m:mr>
                                    <m:e>
                                      <m:r>
                                        <a:rPr lang="x-IV_mathan" sz="1800">
                                          <a:effectLst/>
                                          <a:latin typeface="Cambria Math" panose="02040503050406030204" pitchFamily="18" charset="0"/>
                                        </a:rPr>
                                        <m:t>1×5</m:t>
                                      </m:r>
                                    </m:e>
                                    <m:e>
                                      <m:r>
                                        <a:rPr lang="x-IV_mathan" sz="1800">
                                          <a:effectLst/>
                                          <a:latin typeface="Cambria Math" panose="02040503050406030204" pitchFamily="18" charset="0"/>
                                        </a:rPr>
                                        <m:t>1×6</m:t>
                                      </m:r>
                                    </m:e>
                                    <m:e>
                                      <m:r>
                                        <a:rPr lang="x-IV_mathan" sz="1800">
                                          <a:effectLst/>
                                          <a:latin typeface="Cambria Math" panose="02040503050406030204" pitchFamily="18" charset="0"/>
                                        </a:rPr>
                                        <m:t>1×7</m:t>
                                      </m:r>
                                    </m:e>
                                    <m:e>
                                      <m:r>
                                        <a:rPr lang="x-IV_mathan" sz="1800">
                                          <a:effectLst/>
                                          <a:latin typeface="Cambria Math" panose="02040503050406030204" pitchFamily="18" charset="0"/>
                                        </a:rPr>
                                        <m:t>1×8</m:t>
                                      </m:r>
                                    </m:e>
                                  </m:mr>
                                  <m:mr>
                                    <m:e>
                                      <m:r>
                                        <a:rPr lang="x-IV_mathan" sz="1800">
                                          <a:effectLst/>
                                          <a:latin typeface="Cambria Math" panose="02040503050406030204" pitchFamily="18" charset="0"/>
                                        </a:rPr>
                                        <m:t>2×5</m:t>
                                      </m:r>
                                    </m:e>
                                    <m:e>
                                      <m:r>
                                        <a:rPr lang="x-IV_mathan" sz="1800">
                                          <a:effectLst/>
                                          <a:latin typeface="Cambria Math" panose="02040503050406030204" pitchFamily="18" charset="0"/>
                                        </a:rPr>
                                        <m:t>2×6</m:t>
                                      </m:r>
                                    </m:e>
                                    <m:e>
                                      <m:r>
                                        <a:rPr lang="x-IV_mathan" sz="1800">
                                          <a:effectLst/>
                                          <a:latin typeface="Cambria Math" panose="02040503050406030204" pitchFamily="18" charset="0"/>
                                        </a:rPr>
                                        <m:t>2×7</m:t>
                                      </m:r>
                                    </m:e>
                                    <m:e>
                                      <m:r>
                                        <a:rPr lang="x-IV_mathan" sz="1800">
                                          <a:effectLst/>
                                          <a:latin typeface="Cambria Math" panose="02040503050406030204" pitchFamily="18" charset="0"/>
                                        </a:rPr>
                                        <m:t>2×8</m:t>
                                      </m:r>
                                    </m:e>
                                  </m:mr>
                                  <m:mr>
                                    <m:e>
                                      <m:r>
                                        <a:rPr lang="x-IV_mathan" sz="1800">
                                          <a:effectLst/>
                                          <a:latin typeface="Cambria Math" panose="02040503050406030204" pitchFamily="18" charset="0"/>
                                        </a:rPr>
                                        <m:t>3×5</m:t>
                                      </m:r>
                                    </m:e>
                                    <m:e>
                                      <m:r>
                                        <a:rPr lang="x-IV_mathan" sz="1800">
                                          <a:effectLst/>
                                          <a:latin typeface="Cambria Math" panose="02040503050406030204" pitchFamily="18" charset="0"/>
                                        </a:rPr>
                                        <m:t>3×6</m:t>
                                      </m:r>
                                    </m:e>
                                    <m:e>
                                      <m:r>
                                        <a:rPr lang="x-IV_mathan" sz="1800">
                                          <a:effectLst/>
                                          <a:latin typeface="Cambria Math" panose="02040503050406030204" pitchFamily="18" charset="0"/>
                                        </a:rPr>
                                        <m:t>3×7</m:t>
                                      </m:r>
                                    </m:e>
                                    <m:e>
                                      <m:r>
                                        <a:rPr lang="x-IV_mathan" sz="1800">
                                          <a:effectLst/>
                                          <a:latin typeface="Cambria Math" panose="02040503050406030204" pitchFamily="18" charset="0"/>
                                        </a:rPr>
                                        <m:t>3×8</m:t>
                                      </m:r>
                                    </m:e>
                                  </m:mr>
                                </m:m>
                              </m:e>
                            </m:d>
                          </m:e>
                        </m:mr>
                      </m:m>
                      <m:r>
                        <a:rPr lang="x-IV_mathan" sz="1800">
                          <a:effectLst/>
                          <a:latin typeface="Cambria Math" panose="02040503050406030204" pitchFamily="18" charset="0"/>
                        </a:rPr>
                        <m:t>+</m:t>
                      </m:r>
                      <m:m>
                        <m:mPr>
                          <m:mcs>
                            <m:mc>
                              <m:mcPr>
                                <m:count m:val="2"/>
                                <m:mcJc m:val="center"/>
                              </m:mcPr>
                            </m:mc>
                          </m:mcs>
                          <m:ctrlPr>
                            <a:rPr lang="x-IV_mathan" sz="1800" i="1">
                              <a:effectLst/>
                              <a:latin typeface="Cambria Math" panose="02040503050406030204" pitchFamily="18" charset="0"/>
                            </a:rPr>
                          </m:ctrlPr>
                        </m:mPr>
                        <m:mr>
                          <m:e>
                            <m:r>
                              <a:rPr lang="x-IV_mathan" sz="1800" i="1">
                                <a:effectLst/>
                                <a:latin typeface="Cambria Math" panose="02040503050406030204" pitchFamily="18" charset="0"/>
                              </a:rPr>
                              <m:t> </m:t>
                            </m:r>
                          </m:e>
                          <m:e>
                            <m:m>
                              <m:mPr>
                                <m:mcs>
                                  <m:mc>
                                    <m:mcPr>
                                      <m:count m:val="4"/>
                                      <m:mcJc m:val="center"/>
                                    </m:mcPr>
                                  </m:mc>
                                </m:mcs>
                                <m:ctrlPr>
                                  <a:rPr lang="x-IV_mathan" sz="1800" i="1">
                                    <a:effectLst/>
                                    <a:latin typeface="Cambria Math" panose="02040503050406030204" pitchFamily="18" charset="0"/>
                                  </a:rPr>
                                </m:ctrlPr>
                              </m:mPr>
                              <m:mr>
                                <m:e>
                                  <m:r>
                                    <a:rPr lang="x-IV_mathan" sz="1800">
                                      <a:effectLst/>
                                      <a:latin typeface="Cambria Math" panose="02040503050406030204" pitchFamily="18" charset="0"/>
                                    </a:rPr>
                                    <m:t>2</m:t>
                                  </m:r>
                                  <m:r>
                                    <a:rPr lang="x-IV_mathan" sz="1800" i="1">
                                      <a:effectLst/>
                                      <a:latin typeface="Cambria Math" panose="02040503050406030204" pitchFamily="18" charset="0"/>
                                    </a:rPr>
                                    <m:t>        </m:t>
                                  </m:r>
                                </m:e>
                                <m:e>
                                  <m:r>
                                    <a:rPr lang="x-IV_mathan" sz="1800">
                                      <a:effectLst/>
                                      <a:latin typeface="Cambria Math" panose="02040503050406030204" pitchFamily="18" charset="0"/>
                                    </a:rPr>
                                    <m:t>3</m:t>
                                  </m:r>
                                  <m:r>
                                    <a:rPr lang="x-IV_mathan" sz="1800" i="1">
                                      <a:effectLst/>
                                      <a:latin typeface="Cambria Math" panose="02040503050406030204" pitchFamily="18" charset="0"/>
                                    </a:rPr>
                                    <m:t>    </m:t>
                                  </m:r>
                                </m:e>
                                <m:e>
                                  <m:r>
                                    <a:rPr lang="x-IV_mathan" sz="1800" i="1">
                                      <a:effectLst/>
                                      <a:latin typeface="Cambria Math" panose="02040503050406030204" pitchFamily="18" charset="0"/>
                                    </a:rPr>
                                    <m:t>    </m:t>
                                  </m:r>
                                  <m:r>
                                    <a:rPr lang="x-IV_mathan" sz="1800">
                                      <a:effectLst/>
                                      <a:latin typeface="Cambria Math" panose="02040503050406030204" pitchFamily="18" charset="0"/>
                                    </a:rPr>
                                    <m:t>1</m:t>
                                  </m:r>
                                </m:e>
                                <m:e>
                                  <m:r>
                                    <a:rPr lang="x-IV_mathan" sz="1800" i="1">
                                      <a:effectLst/>
                                      <a:latin typeface="Cambria Math" panose="02040503050406030204" pitchFamily="18" charset="0"/>
                                    </a:rPr>
                                    <m:t>        </m:t>
                                  </m:r>
                                  <m:r>
                                    <a:rPr lang="x-IV_mathan" sz="1800">
                                      <a:effectLst/>
                                      <a:latin typeface="Cambria Math" panose="02040503050406030204" pitchFamily="18" charset="0"/>
                                    </a:rPr>
                                    <m:t>−1</m:t>
                                  </m:r>
                                </m:e>
                              </m:mr>
                            </m:m>
                          </m:e>
                        </m:mr>
                        <m:mr>
                          <m:e>
                            <m:eqArr>
                              <m:eqArrPr>
                                <m:ctrlPr>
                                  <a:rPr lang="x-IV_mathan" sz="1800" i="1">
                                    <a:effectLst/>
                                    <a:latin typeface="Cambria Math" panose="02040503050406030204" pitchFamily="18" charset="0"/>
                                  </a:rPr>
                                </m:ctrlPr>
                              </m:eqArrPr>
                              <m:e>
                                <m:r>
                                  <a:rPr lang="x-IV_mathan" sz="1800">
                                    <a:effectLst/>
                                    <a:latin typeface="Cambria Math" panose="02040503050406030204" pitchFamily="18" charset="0"/>
                                  </a:rPr>
                                  <m:t>4</m:t>
                                </m:r>
                              </m:e>
                              <m:e>
                                <m:r>
                                  <a:rPr lang="x-IV_mathan" sz="1800">
                                    <a:effectLst/>
                                    <a:latin typeface="Cambria Math" panose="02040503050406030204" pitchFamily="18" charset="0"/>
                                  </a:rPr>
                                  <m:t>8</m:t>
                                </m:r>
                              </m:e>
                              <m:e>
                                <m:r>
                                  <a:rPr lang="x-IV_mathan" sz="1800">
                                    <a:effectLst/>
                                    <a:latin typeface="Cambria Math" panose="02040503050406030204" pitchFamily="18" charset="0"/>
                                  </a:rPr>
                                  <m:t>9</m:t>
                                </m:r>
                              </m:e>
                            </m:eqArr>
                          </m:e>
                          <m:e>
                            <m:d>
                              <m:dPr>
                                <m:begChr m:val="["/>
                                <m:endChr m:val="]"/>
                                <m:ctrlPr>
                                  <a:rPr lang="x-IV_mathan" sz="1800" i="1">
                                    <a:effectLst/>
                                    <a:latin typeface="Cambria Math" panose="02040503050406030204" pitchFamily="18" charset="0"/>
                                  </a:rPr>
                                </m:ctrlPr>
                              </m:dPr>
                              <m:e>
                                <m:m>
                                  <m:mPr>
                                    <m:mcs>
                                      <m:mc>
                                        <m:mcPr>
                                          <m:count m:val="4"/>
                                          <m:mcJc m:val="center"/>
                                        </m:mcPr>
                                      </m:mc>
                                    </m:mcs>
                                    <m:ctrlPr>
                                      <a:rPr lang="x-IV_mathan" sz="1800" i="1">
                                        <a:effectLst/>
                                        <a:latin typeface="Cambria Math" panose="02040503050406030204" pitchFamily="18" charset="0"/>
                                      </a:rPr>
                                    </m:ctrlPr>
                                  </m:mPr>
                                  <m:mr>
                                    <m:e>
                                      <m:r>
                                        <a:rPr lang="x-IV_mathan" sz="1800">
                                          <a:effectLst/>
                                          <a:latin typeface="Cambria Math" panose="02040503050406030204" pitchFamily="18" charset="0"/>
                                        </a:rPr>
                                        <m:t>4×2</m:t>
                                      </m:r>
                                    </m:e>
                                    <m:e>
                                      <m:r>
                                        <a:rPr lang="x-IV_mathan" sz="1800">
                                          <a:effectLst/>
                                          <a:latin typeface="Cambria Math" panose="02040503050406030204" pitchFamily="18" charset="0"/>
                                        </a:rPr>
                                        <m:t>4×3</m:t>
                                      </m:r>
                                    </m:e>
                                    <m:e>
                                      <m:r>
                                        <a:rPr lang="x-IV_mathan" sz="1800">
                                          <a:effectLst/>
                                          <a:latin typeface="Cambria Math" panose="02040503050406030204" pitchFamily="18" charset="0"/>
                                        </a:rPr>
                                        <m:t>4×1</m:t>
                                      </m:r>
                                    </m:e>
                                    <m:e>
                                      <m:r>
                                        <a:rPr lang="x-IV_mathan" sz="1800">
                                          <a:effectLst/>
                                          <a:latin typeface="Cambria Math" panose="02040503050406030204" pitchFamily="18" charset="0"/>
                                        </a:rPr>
                                        <m:t>4×−1</m:t>
                                      </m:r>
                                    </m:e>
                                  </m:mr>
                                  <m:mr>
                                    <m:e>
                                      <m:r>
                                        <a:rPr lang="x-IV_mathan" sz="1800">
                                          <a:effectLst/>
                                          <a:latin typeface="Cambria Math" panose="02040503050406030204" pitchFamily="18" charset="0"/>
                                        </a:rPr>
                                        <m:t>8×2</m:t>
                                      </m:r>
                                    </m:e>
                                    <m:e>
                                      <m:r>
                                        <a:rPr lang="x-IV_mathan" sz="1800">
                                          <a:effectLst/>
                                          <a:latin typeface="Cambria Math" panose="02040503050406030204" pitchFamily="18" charset="0"/>
                                        </a:rPr>
                                        <m:t>8×3</m:t>
                                      </m:r>
                                    </m:e>
                                    <m:e>
                                      <m:r>
                                        <a:rPr lang="x-IV_mathan" sz="1800">
                                          <a:effectLst/>
                                          <a:latin typeface="Cambria Math" panose="02040503050406030204" pitchFamily="18" charset="0"/>
                                        </a:rPr>
                                        <m:t>8×1</m:t>
                                      </m:r>
                                    </m:e>
                                    <m:e>
                                      <m:r>
                                        <a:rPr lang="x-IV_mathan" sz="1800">
                                          <a:effectLst/>
                                          <a:latin typeface="Cambria Math" panose="02040503050406030204" pitchFamily="18" charset="0"/>
                                        </a:rPr>
                                        <m:t>8×−1</m:t>
                                      </m:r>
                                    </m:e>
                                  </m:mr>
                                  <m:mr>
                                    <m:e>
                                      <m:r>
                                        <a:rPr lang="x-IV_mathan" sz="1800">
                                          <a:effectLst/>
                                          <a:latin typeface="Cambria Math" panose="02040503050406030204" pitchFamily="18" charset="0"/>
                                        </a:rPr>
                                        <m:t>9×2</m:t>
                                      </m:r>
                                    </m:e>
                                    <m:e>
                                      <m:r>
                                        <a:rPr lang="x-IV_mathan" sz="1800">
                                          <a:effectLst/>
                                          <a:latin typeface="Cambria Math" panose="02040503050406030204" pitchFamily="18" charset="0"/>
                                        </a:rPr>
                                        <m:t>9×3</m:t>
                                      </m:r>
                                    </m:e>
                                    <m:e>
                                      <m:r>
                                        <a:rPr lang="x-IV_mathan" sz="1800">
                                          <a:effectLst/>
                                          <a:latin typeface="Cambria Math" panose="02040503050406030204" pitchFamily="18" charset="0"/>
                                        </a:rPr>
                                        <m:t>9×1</m:t>
                                      </m:r>
                                    </m:e>
                                    <m:e>
                                      <m:r>
                                        <a:rPr lang="x-IV_mathan" sz="1800">
                                          <a:effectLst/>
                                          <a:latin typeface="Cambria Math" panose="02040503050406030204" pitchFamily="18" charset="0"/>
                                        </a:rPr>
                                        <m:t>9×−1</m:t>
                                      </m:r>
                                    </m:e>
                                  </m:mr>
                                </m:m>
                              </m:e>
                            </m:d>
                          </m:e>
                        </m:mr>
                      </m:m>
                    </m:oMath>
                  </m:oMathPara>
                </a14:m>
                <a:endParaRPr lang="x-IV_mathan" sz="1800" dirty="0">
                  <a:effectLst/>
                  <a:latin typeface="Calibri" panose="020F0502020204030204" pitchFamily="34" charset="0"/>
                </a:endParaRPr>
              </a:p>
              <a:p>
                <a:pPr marL="0" marR="0" rtl="0">
                  <a:spcBef>
                    <a:spcPts val="0"/>
                  </a:spcBef>
                  <a:spcAft>
                    <a:spcPts val="0"/>
                  </a:spcAft>
                </a:pPr>
                <a:r>
                  <a:rPr lang="en-AU" sz="1800" dirty="0">
                    <a:effectLst/>
                    <a:latin typeface="Calibri" panose="020F0502020204030204" pitchFamily="34" charset="0"/>
                  </a:rPr>
                  <a:t> </a:t>
                </a:r>
              </a:p>
              <a:p>
                <a:pPr marL="0" marR="0" rtl="0">
                  <a:spcBef>
                    <a:spcPts val="0"/>
                  </a:spcBef>
                  <a:spcAft>
                    <a:spcPts val="0"/>
                  </a:spcAft>
                </a:pPr>
                <a14:m>
                  <m:oMathPara xmlns:m="http://schemas.openxmlformats.org/officeDocument/2006/math">
                    <m:oMathParaPr>
                      <m:jc m:val="centerGroup"/>
                    </m:oMathParaPr>
                    <m:oMath xmlns:m="http://schemas.openxmlformats.org/officeDocument/2006/math">
                      <m:r>
                        <a:rPr lang="x-IV_mathan" sz="1800" i="1">
                          <a:effectLst/>
                          <a:latin typeface="Cambria Math" panose="02040503050406030204" pitchFamily="18" charset="0"/>
                        </a:rPr>
                        <m:t>                                                  </m:t>
                      </m:r>
                      <m:r>
                        <a:rPr lang="x-IV_mathan" sz="1800">
                          <a:effectLst/>
                          <a:latin typeface="Cambria Math" panose="02040503050406030204" pitchFamily="18" charset="0"/>
                        </a:rPr>
                        <m:t>=</m:t>
                      </m:r>
                      <m:d>
                        <m:dPr>
                          <m:begChr m:val="["/>
                          <m:endChr m:val="]"/>
                          <m:ctrlPr>
                            <a:rPr lang="x-IV_mathan" sz="1800" i="1">
                              <a:effectLst/>
                              <a:latin typeface="Cambria Math" panose="02040503050406030204" pitchFamily="18" charset="0"/>
                            </a:rPr>
                          </m:ctrlPr>
                        </m:dPr>
                        <m:e>
                          <m:m>
                            <m:mPr>
                              <m:mcs>
                                <m:mc>
                                  <m:mcPr>
                                    <m:count m:val="4"/>
                                    <m:mcJc m:val="center"/>
                                  </m:mcPr>
                                </m:mc>
                              </m:mcs>
                              <m:ctrlPr>
                                <a:rPr lang="x-IV_mathan" sz="1800" i="1">
                                  <a:effectLst/>
                                  <a:latin typeface="Cambria Math" panose="02040503050406030204" pitchFamily="18" charset="0"/>
                                </a:rPr>
                              </m:ctrlPr>
                            </m:mPr>
                            <m:mr>
                              <m:e>
                                <m:r>
                                  <a:rPr lang="x-IV_mathan" sz="1800">
                                    <a:effectLst/>
                                    <a:latin typeface="Cambria Math" panose="02040503050406030204" pitchFamily="18" charset="0"/>
                                  </a:rPr>
                                  <m:t>5</m:t>
                                </m:r>
                              </m:e>
                              <m:e>
                                <m:r>
                                  <a:rPr lang="x-IV_mathan" sz="1800">
                                    <a:effectLst/>
                                    <a:latin typeface="Cambria Math" panose="02040503050406030204" pitchFamily="18" charset="0"/>
                                  </a:rPr>
                                  <m:t>6</m:t>
                                </m:r>
                              </m:e>
                              <m:e>
                                <m:r>
                                  <a:rPr lang="x-IV_mathan" sz="1800">
                                    <a:effectLst/>
                                    <a:latin typeface="Cambria Math" panose="02040503050406030204" pitchFamily="18" charset="0"/>
                                  </a:rPr>
                                  <m:t>7</m:t>
                                </m:r>
                              </m:e>
                              <m:e>
                                <m:r>
                                  <a:rPr lang="x-IV_mathan" sz="1800">
                                    <a:effectLst/>
                                    <a:latin typeface="Cambria Math" panose="02040503050406030204" pitchFamily="18" charset="0"/>
                                  </a:rPr>
                                  <m:t>8</m:t>
                                </m:r>
                              </m:e>
                            </m:mr>
                            <m:mr>
                              <m:e>
                                <m:r>
                                  <a:rPr lang="x-IV_mathan" sz="1800">
                                    <a:effectLst/>
                                    <a:latin typeface="Cambria Math" panose="02040503050406030204" pitchFamily="18" charset="0"/>
                                  </a:rPr>
                                  <m:t>10</m:t>
                                </m:r>
                              </m:e>
                              <m:e>
                                <m:r>
                                  <a:rPr lang="x-IV_mathan" sz="1800">
                                    <a:effectLst/>
                                    <a:latin typeface="Cambria Math" panose="02040503050406030204" pitchFamily="18" charset="0"/>
                                  </a:rPr>
                                  <m:t>12</m:t>
                                </m:r>
                              </m:e>
                              <m:e>
                                <m:r>
                                  <a:rPr lang="x-IV_mathan" sz="1800">
                                    <a:effectLst/>
                                    <a:latin typeface="Cambria Math" panose="02040503050406030204" pitchFamily="18" charset="0"/>
                                  </a:rPr>
                                  <m:t>14</m:t>
                                </m:r>
                              </m:e>
                              <m:e>
                                <m:r>
                                  <a:rPr lang="x-IV_mathan" sz="1800">
                                    <a:effectLst/>
                                    <a:latin typeface="Cambria Math" panose="02040503050406030204" pitchFamily="18" charset="0"/>
                                  </a:rPr>
                                  <m:t>16</m:t>
                                </m:r>
                              </m:e>
                            </m:mr>
                            <m:mr>
                              <m:e>
                                <m:r>
                                  <a:rPr lang="x-IV_mathan" sz="1800">
                                    <a:effectLst/>
                                    <a:latin typeface="Cambria Math" panose="02040503050406030204" pitchFamily="18" charset="0"/>
                                  </a:rPr>
                                  <m:t>15</m:t>
                                </m:r>
                              </m:e>
                              <m:e>
                                <m:r>
                                  <a:rPr lang="x-IV_mathan" sz="1800">
                                    <a:effectLst/>
                                    <a:latin typeface="Cambria Math" panose="02040503050406030204" pitchFamily="18" charset="0"/>
                                  </a:rPr>
                                  <m:t>18</m:t>
                                </m:r>
                              </m:e>
                              <m:e>
                                <m:r>
                                  <a:rPr lang="x-IV_mathan" sz="1800">
                                    <a:effectLst/>
                                    <a:latin typeface="Cambria Math" panose="02040503050406030204" pitchFamily="18" charset="0"/>
                                  </a:rPr>
                                  <m:t>21</m:t>
                                </m:r>
                              </m:e>
                              <m:e>
                                <m:r>
                                  <a:rPr lang="x-IV_mathan" sz="1800">
                                    <a:effectLst/>
                                    <a:latin typeface="Cambria Math" panose="02040503050406030204" pitchFamily="18" charset="0"/>
                                  </a:rPr>
                                  <m:t>24</m:t>
                                </m:r>
                              </m:e>
                            </m:mr>
                          </m:m>
                        </m:e>
                      </m:d>
                      <m:r>
                        <a:rPr lang="x-IV_mathan" sz="1800">
                          <a:effectLst/>
                          <a:latin typeface="Cambria Math" panose="02040503050406030204" pitchFamily="18" charset="0"/>
                        </a:rPr>
                        <m:t>+</m:t>
                      </m:r>
                      <m:d>
                        <m:dPr>
                          <m:begChr m:val="["/>
                          <m:endChr m:val="]"/>
                          <m:ctrlPr>
                            <a:rPr lang="x-IV_mathan" sz="1800" i="1">
                              <a:effectLst/>
                              <a:latin typeface="Cambria Math" panose="02040503050406030204" pitchFamily="18" charset="0"/>
                            </a:rPr>
                          </m:ctrlPr>
                        </m:dPr>
                        <m:e>
                          <m:m>
                            <m:mPr>
                              <m:mcs>
                                <m:mc>
                                  <m:mcPr>
                                    <m:count m:val="4"/>
                                    <m:mcJc m:val="center"/>
                                  </m:mcPr>
                                </m:mc>
                              </m:mcs>
                              <m:ctrlPr>
                                <a:rPr lang="x-IV_mathan" sz="1800" i="1">
                                  <a:effectLst/>
                                  <a:latin typeface="Cambria Math" panose="02040503050406030204" pitchFamily="18" charset="0"/>
                                </a:rPr>
                              </m:ctrlPr>
                            </m:mPr>
                            <m:mr>
                              <m:e>
                                <m:r>
                                  <a:rPr lang="x-IV_mathan" sz="1800">
                                    <a:effectLst/>
                                    <a:latin typeface="Cambria Math" panose="02040503050406030204" pitchFamily="18" charset="0"/>
                                  </a:rPr>
                                  <m:t>8</m:t>
                                </m:r>
                              </m:e>
                              <m:e>
                                <m:r>
                                  <a:rPr lang="x-IV_mathan" sz="1800">
                                    <a:effectLst/>
                                    <a:latin typeface="Cambria Math" panose="02040503050406030204" pitchFamily="18" charset="0"/>
                                  </a:rPr>
                                  <m:t>12</m:t>
                                </m:r>
                              </m:e>
                              <m:e>
                                <m:r>
                                  <a:rPr lang="x-IV_mathan" sz="1800">
                                    <a:effectLst/>
                                    <a:latin typeface="Cambria Math" panose="02040503050406030204" pitchFamily="18" charset="0"/>
                                  </a:rPr>
                                  <m:t>4</m:t>
                                </m:r>
                              </m:e>
                              <m:e>
                                <m:r>
                                  <a:rPr lang="x-IV_mathan" sz="1800">
                                    <a:effectLst/>
                                    <a:latin typeface="Cambria Math" panose="02040503050406030204" pitchFamily="18" charset="0"/>
                                  </a:rPr>
                                  <m:t>−4</m:t>
                                </m:r>
                              </m:e>
                            </m:mr>
                            <m:mr>
                              <m:e>
                                <m:r>
                                  <a:rPr lang="x-IV_mathan" sz="1800">
                                    <a:effectLst/>
                                    <a:latin typeface="Cambria Math" panose="02040503050406030204" pitchFamily="18" charset="0"/>
                                  </a:rPr>
                                  <m:t>16</m:t>
                                </m:r>
                              </m:e>
                              <m:e>
                                <m:r>
                                  <a:rPr lang="x-IV_mathan" sz="1800">
                                    <a:effectLst/>
                                    <a:latin typeface="Cambria Math" panose="02040503050406030204" pitchFamily="18" charset="0"/>
                                  </a:rPr>
                                  <m:t>24</m:t>
                                </m:r>
                              </m:e>
                              <m:e>
                                <m:r>
                                  <a:rPr lang="x-IV_mathan" sz="1800">
                                    <a:effectLst/>
                                    <a:latin typeface="Cambria Math" panose="02040503050406030204" pitchFamily="18" charset="0"/>
                                  </a:rPr>
                                  <m:t>8</m:t>
                                </m:r>
                              </m:e>
                              <m:e>
                                <m:r>
                                  <a:rPr lang="x-IV_mathan" sz="1800">
                                    <a:effectLst/>
                                    <a:latin typeface="Cambria Math" panose="02040503050406030204" pitchFamily="18" charset="0"/>
                                  </a:rPr>
                                  <m:t>−8</m:t>
                                </m:r>
                              </m:e>
                            </m:mr>
                            <m:mr>
                              <m:e>
                                <m:r>
                                  <a:rPr lang="x-IV_mathan" sz="1800">
                                    <a:effectLst/>
                                    <a:latin typeface="Cambria Math" panose="02040503050406030204" pitchFamily="18" charset="0"/>
                                  </a:rPr>
                                  <m:t>18</m:t>
                                </m:r>
                              </m:e>
                              <m:e>
                                <m:r>
                                  <a:rPr lang="x-IV_mathan" sz="1800">
                                    <a:effectLst/>
                                    <a:latin typeface="Cambria Math" panose="02040503050406030204" pitchFamily="18" charset="0"/>
                                  </a:rPr>
                                  <m:t>27</m:t>
                                </m:r>
                              </m:e>
                              <m:e>
                                <m:r>
                                  <a:rPr lang="x-IV_mathan" sz="1800">
                                    <a:effectLst/>
                                    <a:latin typeface="Cambria Math" panose="02040503050406030204" pitchFamily="18" charset="0"/>
                                  </a:rPr>
                                  <m:t>9</m:t>
                                </m:r>
                              </m:e>
                              <m:e>
                                <m:r>
                                  <a:rPr lang="x-IV_mathan" sz="1800">
                                    <a:effectLst/>
                                    <a:latin typeface="Cambria Math" panose="02040503050406030204" pitchFamily="18" charset="0"/>
                                  </a:rPr>
                                  <m:t>−9</m:t>
                                </m:r>
                              </m:e>
                            </m:mr>
                          </m:m>
                        </m:e>
                      </m:d>
                      <m:r>
                        <a:rPr lang="x-IV_mathan" sz="1800">
                          <a:effectLst/>
                          <a:latin typeface="Cambria Math" panose="02040503050406030204" pitchFamily="18" charset="0"/>
                        </a:rPr>
                        <m:t>=</m:t>
                      </m:r>
                      <m:d>
                        <m:dPr>
                          <m:begChr m:val="["/>
                          <m:endChr m:val="]"/>
                          <m:ctrlPr>
                            <a:rPr lang="x-IV_mathan" sz="1800" i="1">
                              <a:effectLst/>
                              <a:latin typeface="Cambria Math" panose="02040503050406030204" pitchFamily="18" charset="0"/>
                            </a:rPr>
                          </m:ctrlPr>
                        </m:dPr>
                        <m:e>
                          <m:m>
                            <m:mPr>
                              <m:mcs>
                                <m:mc>
                                  <m:mcPr>
                                    <m:count m:val="4"/>
                                    <m:mcJc m:val="center"/>
                                  </m:mcPr>
                                </m:mc>
                              </m:mcs>
                              <m:ctrlPr>
                                <a:rPr lang="x-IV_mathan" sz="1800" i="1">
                                  <a:effectLst/>
                                  <a:latin typeface="Cambria Math" panose="02040503050406030204" pitchFamily="18" charset="0"/>
                                </a:rPr>
                              </m:ctrlPr>
                            </m:mPr>
                            <m:mr>
                              <m:e>
                                <m:r>
                                  <a:rPr lang="x-IV_mathan" sz="1800">
                                    <a:effectLst/>
                                    <a:latin typeface="Cambria Math" panose="02040503050406030204" pitchFamily="18" charset="0"/>
                                  </a:rPr>
                                  <m:t>13</m:t>
                                </m:r>
                              </m:e>
                              <m:e>
                                <m:r>
                                  <a:rPr lang="x-IV_mathan" sz="1800">
                                    <a:effectLst/>
                                    <a:latin typeface="Cambria Math" panose="02040503050406030204" pitchFamily="18" charset="0"/>
                                  </a:rPr>
                                  <m:t>18</m:t>
                                </m:r>
                              </m:e>
                              <m:e>
                                <m:r>
                                  <a:rPr lang="x-IV_mathan" sz="1800">
                                    <a:effectLst/>
                                    <a:latin typeface="Cambria Math" panose="02040503050406030204" pitchFamily="18" charset="0"/>
                                  </a:rPr>
                                  <m:t>11</m:t>
                                </m:r>
                              </m:e>
                              <m:e>
                                <m:r>
                                  <a:rPr lang="x-IV_mathan" sz="1800">
                                    <a:effectLst/>
                                    <a:latin typeface="Cambria Math" panose="02040503050406030204" pitchFamily="18" charset="0"/>
                                  </a:rPr>
                                  <m:t>4</m:t>
                                </m:r>
                              </m:e>
                            </m:mr>
                            <m:mr>
                              <m:e>
                                <m:r>
                                  <a:rPr lang="x-IV_mathan" sz="1800">
                                    <a:effectLst/>
                                    <a:latin typeface="Cambria Math" panose="02040503050406030204" pitchFamily="18" charset="0"/>
                                  </a:rPr>
                                  <m:t>26</m:t>
                                </m:r>
                              </m:e>
                              <m:e>
                                <m:r>
                                  <a:rPr lang="x-IV_mathan" sz="1800">
                                    <a:effectLst/>
                                    <a:latin typeface="Cambria Math" panose="02040503050406030204" pitchFamily="18" charset="0"/>
                                  </a:rPr>
                                  <m:t>36</m:t>
                                </m:r>
                              </m:e>
                              <m:e>
                                <m:r>
                                  <a:rPr lang="x-IV_mathan" sz="1800">
                                    <a:effectLst/>
                                    <a:latin typeface="Cambria Math" panose="02040503050406030204" pitchFamily="18" charset="0"/>
                                  </a:rPr>
                                  <m:t>22</m:t>
                                </m:r>
                              </m:e>
                              <m:e>
                                <m:r>
                                  <a:rPr lang="x-IV_mathan" sz="1800">
                                    <a:effectLst/>
                                    <a:latin typeface="Cambria Math" panose="02040503050406030204" pitchFamily="18" charset="0"/>
                                  </a:rPr>
                                  <m:t>8</m:t>
                                </m:r>
                              </m:e>
                            </m:mr>
                            <m:mr>
                              <m:e>
                                <m:r>
                                  <a:rPr lang="x-IV_mathan" sz="1800">
                                    <a:effectLst/>
                                    <a:latin typeface="Cambria Math" panose="02040503050406030204" pitchFamily="18" charset="0"/>
                                  </a:rPr>
                                  <m:t>33</m:t>
                                </m:r>
                              </m:e>
                              <m:e>
                                <m:r>
                                  <a:rPr lang="x-IV_mathan" sz="1800">
                                    <a:effectLst/>
                                    <a:latin typeface="Cambria Math" panose="02040503050406030204" pitchFamily="18" charset="0"/>
                                  </a:rPr>
                                  <m:t>45</m:t>
                                </m:r>
                              </m:e>
                              <m:e>
                                <m:r>
                                  <a:rPr lang="x-IV_mathan" sz="1800">
                                    <a:effectLst/>
                                    <a:latin typeface="Cambria Math" panose="02040503050406030204" pitchFamily="18" charset="0"/>
                                  </a:rPr>
                                  <m:t>30</m:t>
                                </m:r>
                              </m:e>
                              <m:e>
                                <m:r>
                                  <a:rPr lang="x-IV_mathan" sz="1800">
                                    <a:effectLst/>
                                    <a:latin typeface="Cambria Math" panose="02040503050406030204" pitchFamily="18" charset="0"/>
                                  </a:rPr>
                                  <m:t>15</m:t>
                                </m:r>
                              </m:e>
                            </m:mr>
                          </m:m>
                        </m:e>
                      </m:d>
                    </m:oMath>
                  </m:oMathPara>
                </a14:m>
                <a:endParaRPr lang="x-IV_mathan" sz="1800" dirty="0">
                  <a:effectLst/>
                  <a:latin typeface="Cambria Math" panose="02040503050406030204" pitchFamily="18" charset="0"/>
                </a:endParaRPr>
              </a:p>
              <a:p>
                <a:endParaRPr lang="en-AU" dirty="0"/>
              </a:p>
            </p:txBody>
          </p:sp>
        </mc:Choice>
        <mc:Fallback xmlns="">
          <p:sp>
            <p:nvSpPr>
              <p:cNvPr id="9" name="TextBox 8">
                <a:extLst>
                  <a:ext uri="{FF2B5EF4-FFF2-40B4-BE49-F238E27FC236}">
                    <a16:creationId xmlns:a16="http://schemas.microsoft.com/office/drawing/2014/main" id="{582136A4-2EBF-7E72-D376-09C2173456AA}"/>
                  </a:ext>
                </a:extLst>
              </p:cNvPr>
              <p:cNvSpPr txBox="1">
                <a:spLocks noRot="1" noChangeAspect="1" noMove="1" noResize="1" noEditPoints="1" noAdjustHandles="1" noChangeArrowheads="1" noChangeShapeType="1" noTextEdit="1"/>
              </p:cNvSpPr>
              <p:nvPr/>
            </p:nvSpPr>
            <p:spPr>
              <a:xfrm>
                <a:off x="1009703" y="3947916"/>
                <a:ext cx="10172593" cy="2400401"/>
              </a:xfrm>
              <a:prstGeom prst="rect">
                <a:avLst/>
              </a:prstGeom>
              <a:blipFill>
                <a:blip r:embed="rId22"/>
                <a:stretch>
                  <a:fillRect/>
                </a:stretch>
              </a:blipFill>
            </p:spPr>
            <p:txBody>
              <a:bodyPr/>
              <a:lstStyle/>
              <a:p>
                <a:r>
                  <a:rPr lang="en-AU">
                    <a:noFill/>
                  </a:rPr>
                  <a:t> </a:t>
                </a:r>
              </a:p>
            </p:txBody>
          </p:sp>
        </mc:Fallback>
      </mc:AlternateContent>
      <mc:AlternateContent xmlns:mc="http://schemas.openxmlformats.org/markup-compatibility/2006" xmlns:p14="http://schemas.microsoft.com/office/powerpoint/2010/main">
        <mc:Choice Requires="p14">
          <p:contentPart p14:bwMode="auto" r:id="rId23">
            <p14:nvContentPartPr>
              <p14:cNvPr id="10" name="Ink 9">
                <a:extLst>
                  <a:ext uri="{FF2B5EF4-FFF2-40B4-BE49-F238E27FC236}">
                    <a16:creationId xmlns:a16="http://schemas.microsoft.com/office/drawing/2014/main" id="{46CF1B5C-C9AB-C97D-93A4-E2D0612AF69C}"/>
                  </a:ext>
                </a:extLst>
              </p14:cNvPr>
              <p14:cNvContentPartPr/>
              <p14:nvPr/>
            </p14:nvContentPartPr>
            <p14:xfrm>
              <a:off x="1326424" y="4338965"/>
              <a:ext cx="74520" cy="500040"/>
            </p14:xfrm>
          </p:contentPart>
        </mc:Choice>
        <mc:Fallback xmlns="">
          <p:pic>
            <p:nvPicPr>
              <p:cNvPr id="10" name="Ink 9">
                <a:extLst>
                  <a:ext uri="{FF2B5EF4-FFF2-40B4-BE49-F238E27FC236}">
                    <a16:creationId xmlns:a16="http://schemas.microsoft.com/office/drawing/2014/main" id="{46CF1B5C-C9AB-C97D-93A4-E2D0612AF69C}"/>
                  </a:ext>
                </a:extLst>
              </p:cNvPr>
              <p:cNvPicPr/>
              <p:nvPr/>
            </p:nvPicPr>
            <p:blipFill>
              <a:blip r:embed="rId24"/>
              <a:stretch>
                <a:fillRect/>
              </a:stretch>
            </p:blipFill>
            <p:spPr>
              <a:xfrm>
                <a:off x="1272424" y="4230965"/>
                <a:ext cx="182160" cy="715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Ink 14">
                <a:extLst>
                  <a:ext uri="{FF2B5EF4-FFF2-40B4-BE49-F238E27FC236}">
                    <a16:creationId xmlns:a16="http://schemas.microsoft.com/office/drawing/2014/main" id="{C9A9065A-F857-2783-C28C-680CE961F593}"/>
                  </a:ext>
                </a:extLst>
              </p14:cNvPr>
              <p14:cNvContentPartPr/>
              <p14:nvPr/>
            </p14:nvContentPartPr>
            <p14:xfrm>
              <a:off x="4023904" y="4306205"/>
              <a:ext cx="39600" cy="483120"/>
            </p14:xfrm>
          </p:contentPart>
        </mc:Choice>
        <mc:Fallback xmlns="">
          <p:pic>
            <p:nvPicPr>
              <p:cNvPr id="15" name="Ink 14">
                <a:extLst>
                  <a:ext uri="{FF2B5EF4-FFF2-40B4-BE49-F238E27FC236}">
                    <a16:creationId xmlns:a16="http://schemas.microsoft.com/office/drawing/2014/main" id="{C9A9065A-F857-2783-C28C-680CE961F593}"/>
                  </a:ext>
                </a:extLst>
              </p:cNvPr>
              <p:cNvPicPr/>
              <p:nvPr/>
            </p:nvPicPr>
            <p:blipFill>
              <a:blip r:embed="rId26"/>
              <a:stretch>
                <a:fillRect/>
              </a:stretch>
            </p:blipFill>
            <p:spPr>
              <a:xfrm>
                <a:off x="3969904" y="4198285"/>
                <a:ext cx="147240" cy="69859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a:extLst>
                  <a:ext uri="{FF2B5EF4-FFF2-40B4-BE49-F238E27FC236}">
                    <a16:creationId xmlns:a16="http://schemas.microsoft.com/office/drawing/2014/main" id="{C349132D-A72C-A6D6-4A3D-58D886976D18}"/>
                  </a:ext>
                </a:extLst>
              </p14:cNvPr>
              <p14:cNvContentPartPr/>
              <p14:nvPr/>
            </p14:nvContentPartPr>
            <p14:xfrm>
              <a:off x="4451944" y="4064285"/>
              <a:ext cx="2678040" cy="89280"/>
            </p14:xfrm>
          </p:contentPart>
        </mc:Choice>
        <mc:Fallback xmlns="">
          <p:pic>
            <p:nvPicPr>
              <p:cNvPr id="17" name="Ink 16">
                <a:extLst>
                  <a:ext uri="{FF2B5EF4-FFF2-40B4-BE49-F238E27FC236}">
                    <a16:creationId xmlns:a16="http://schemas.microsoft.com/office/drawing/2014/main" id="{C349132D-A72C-A6D6-4A3D-58D886976D18}"/>
                  </a:ext>
                </a:extLst>
              </p:cNvPr>
              <p:cNvPicPr/>
              <p:nvPr/>
            </p:nvPicPr>
            <p:blipFill>
              <a:blip r:embed="rId28"/>
              <a:stretch>
                <a:fillRect/>
              </a:stretch>
            </p:blipFill>
            <p:spPr>
              <a:xfrm>
                <a:off x="4397944" y="3956285"/>
                <a:ext cx="278568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Ink 20">
                <a:extLst>
                  <a:ext uri="{FF2B5EF4-FFF2-40B4-BE49-F238E27FC236}">
                    <a16:creationId xmlns:a16="http://schemas.microsoft.com/office/drawing/2014/main" id="{ADFB5144-2409-BA8B-0026-6BD7F743E339}"/>
                  </a:ext>
                </a:extLst>
              </p14:cNvPr>
              <p14:cNvContentPartPr/>
              <p14:nvPr/>
            </p14:nvContentPartPr>
            <p14:xfrm>
              <a:off x="1710184" y="4324205"/>
              <a:ext cx="50760" cy="617040"/>
            </p14:xfrm>
          </p:contentPart>
        </mc:Choice>
        <mc:Fallback xmlns="">
          <p:pic>
            <p:nvPicPr>
              <p:cNvPr id="21" name="Ink 20">
                <a:extLst>
                  <a:ext uri="{FF2B5EF4-FFF2-40B4-BE49-F238E27FC236}">
                    <a16:creationId xmlns:a16="http://schemas.microsoft.com/office/drawing/2014/main" id="{ADFB5144-2409-BA8B-0026-6BD7F743E339}"/>
                  </a:ext>
                </a:extLst>
              </p:cNvPr>
              <p:cNvPicPr/>
              <p:nvPr/>
            </p:nvPicPr>
            <p:blipFill>
              <a:blip r:embed="rId30"/>
              <a:stretch>
                <a:fillRect/>
              </a:stretch>
            </p:blipFill>
            <p:spPr>
              <a:xfrm>
                <a:off x="1656564" y="4216205"/>
                <a:ext cx="157642" cy="832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Ink 23">
                <a:extLst>
                  <a:ext uri="{FF2B5EF4-FFF2-40B4-BE49-F238E27FC236}">
                    <a16:creationId xmlns:a16="http://schemas.microsoft.com/office/drawing/2014/main" id="{DA5DF586-720B-9732-22B6-CB3583CD327F}"/>
                  </a:ext>
                </a:extLst>
              </p14:cNvPr>
              <p14:cNvContentPartPr/>
              <p14:nvPr/>
            </p14:nvContentPartPr>
            <p14:xfrm>
              <a:off x="2180344" y="4795085"/>
              <a:ext cx="1566360" cy="43200"/>
            </p14:xfrm>
          </p:contentPart>
        </mc:Choice>
        <mc:Fallback xmlns="">
          <p:pic>
            <p:nvPicPr>
              <p:cNvPr id="24" name="Ink 23">
                <a:extLst>
                  <a:ext uri="{FF2B5EF4-FFF2-40B4-BE49-F238E27FC236}">
                    <a16:creationId xmlns:a16="http://schemas.microsoft.com/office/drawing/2014/main" id="{DA5DF586-720B-9732-22B6-CB3583CD327F}"/>
                  </a:ext>
                </a:extLst>
              </p:cNvPr>
              <p:cNvPicPr/>
              <p:nvPr/>
            </p:nvPicPr>
            <p:blipFill>
              <a:blip r:embed="rId32"/>
              <a:stretch>
                <a:fillRect/>
              </a:stretch>
            </p:blipFill>
            <p:spPr>
              <a:xfrm>
                <a:off x="2126344" y="4687085"/>
                <a:ext cx="16740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Ink 24">
                <a:extLst>
                  <a:ext uri="{FF2B5EF4-FFF2-40B4-BE49-F238E27FC236}">
                    <a16:creationId xmlns:a16="http://schemas.microsoft.com/office/drawing/2014/main" id="{705273F8-B41C-C9CA-1B80-3BA1C95BA9DB}"/>
                  </a:ext>
                </a:extLst>
              </p14:cNvPr>
              <p14:cNvContentPartPr/>
              <p14:nvPr/>
            </p14:nvContentPartPr>
            <p14:xfrm>
              <a:off x="7601944" y="4238885"/>
              <a:ext cx="59400" cy="740880"/>
            </p14:xfrm>
          </p:contentPart>
        </mc:Choice>
        <mc:Fallback xmlns="">
          <p:pic>
            <p:nvPicPr>
              <p:cNvPr id="25" name="Ink 24">
                <a:extLst>
                  <a:ext uri="{FF2B5EF4-FFF2-40B4-BE49-F238E27FC236}">
                    <a16:creationId xmlns:a16="http://schemas.microsoft.com/office/drawing/2014/main" id="{705273F8-B41C-C9CA-1B80-3BA1C95BA9DB}"/>
                  </a:ext>
                </a:extLst>
              </p:cNvPr>
              <p:cNvPicPr/>
              <p:nvPr/>
            </p:nvPicPr>
            <p:blipFill>
              <a:blip r:embed="rId34"/>
              <a:stretch>
                <a:fillRect/>
              </a:stretch>
            </p:blipFill>
            <p:spPr>
              <a:xfrm>
                <a:off x="7547944" y="4130937"/>
                <a:ext cx="167040" cy="956415"/>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Ink 25">
                <a:extLst>
                  <a:ext uri="{FF2B5EF4-FFF2-40B4-BE49-F238E27FC236}">
                    <a16:creationId xmlns:a16="http://schemas.microsoft.com/office/drawing/2014/main" id="{3CC2558E-AA24-F359-AC88-8474C4D9CD4E}"/>
                  </a:ext>
                </a:extLst>
              </p14:cNvPr>
              <p14:cNvContentPartPr/>
              <p14:nvPr/>
            </p14:nvContentPartPr>
            <p14:xfrm>
              <a:off x="8092984" y="4041605"/>
              <a:ext cx="2705760" cy="58680"/>
            </p14:xfrm>
          </p:contentPart>
        </mc:Choice>
        <mc:Fallback xmlns="">
          <p:pic>
            <p:nvPicPr>
              <p:cNvPr id="26" name="Ink 25">
                <a:extLst>
                  <a:ext uri="{FF2B5EF4-FFF2-40B4-BE49-F238E27FC236}">
                    <a16:creationId xmlns:a16="http://schemas.microsoft.com/office/drawing/2014/main" id="{3CC2558E-AA24-F359-AC88-8474C4D9CD4E}"/>
                  </a:ext>
                </a:extLst>
              </p:cNvPr>
              <p:cNvPicPr/>
              <p:nvPr/>
            </p:nvPicPr>
            <p:blipFill>
              <a:blip r:embed="rId36"/>
              <a:stretch>
                <a:fillRect/>
              </a:stretch>
            </p:blipFill>
            <p:spPr>
              <a:xfrm>
                <a:off x="8038991" y="3934264"/>
                <a:ext cx="2813386" cy="273005"/>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Ink 26">
                <a:extLst>
                  <a:ext uri="{FF2B5EF4-FFF2-40B4-BE49-F238E27FC236}">
                    <a16:creationId xmlns:a16="http://schemas.microsoft.com/office/drawing/2014/main" id="{68414AF4-8300-7FA8-AF03-D25E12C4B8CE}"/>
                  </a:ext>
                </a:extLst>
              </p14:cNvPr>
              <p14:cNvContentPartPr/>
              <p14:nvPr/>
            </p14:nvContentPartPr>
            <p14:xfrm>
              <a:off x="2163424" y="4493405"/>
              <a:ext cx="1403640" cy="31680"/>
            </p14:xfrm>
          </p:contentPart>
        </mc:Choice>
        <mc:Fallback xmlns="">
          <p:pic>
            <p:nvPicPr>
              <p:cNvPr id="27" name="Ink 26">
                <a:extLst>
                  <a:ext uri="{FF2B5EF4-FFF2-40B4-BE49-F238E27FC236}">
                    <a16:creationId xmlns:a16="http://schemas.microsoft.com/office/drawing/2014/main" id="{68414AF4-8300-7FA8-AF03-D25E12C4B8CE}"/>
                  </a:ext>
                </a:extLst>
              </p:cNvPr>
              <p:cNvPicPr/>
              <p:nvPr/>
            </p:nvPicPr>
            <p:blipFill>
              <a:blip r:embed="rId38"/>
              <a:stretch>
                <a:fillRect/>
              </a:stretch>
            </p:blipFill>
            <p:spPr>
              <a:xfrm>
                <a:off x="2109424" y="4385405"/>
                <a:ext cx="1511280" cy="247320"/>
              </a:xfrm>
              <a:prstGeom prst="rect">
                <a:avLst/>
              </a:prstGeom>
            </p:spPr>
          </p:pic>
        </mc:Fallback>
      </mc:AlternateContent>
    </p:spTree>
    <p:extLst>
      <p:ext uri="{BB962C8B-B14F-4D97-AF65-F5344CB8AC3E}">
        <p14:creationId xmlns:p14="http://schemas.microsoft.com/office/powerpoint/2010/main" val="106753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42" presetClass="path" presetSubtype="0" decel="100000" fill="hold" grpId="1" nodeType="withEffect">
                                  <p:stCondLst>
                                    <p:cond delay="0"/>
                                  </p:stCondLst>
                                  <p:childTnLst>
                                    <p:animMotion origin="layout" path="M 1.25E-6 0.03889 L 1.25E-6 1.85185E-6 " pathEditMode="relative" rAng="0" ptsTypes="AA">
                                      <p:cBhvr>
                                        <p:cTn id="9" dur="500" fill="hold"/>
                                        <p:tgtEl>
                                          <p:spTgt spid="3"/>
                                        </p:tgtEl>
                                        <p:attrNameLst>
                                          <p:attrName>ppt_x</p:attrName>
                                          <p:attrName>ppt_y</p:attrName>
                                        </p:attrNameLst>
                                      </p:cBhvr>
                                      <p:rCtr x="0" y="-1944"/>
                                    </p:animMotion>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par>
                                <p:cTn id="13" presetID="42" presetClass="path" presetSubtype="0" decel="100000" fill="hold" nodeType="withEffect">
                                  <p:stCondLst>
                                    <p:cond delay="0"/>
                                  </p:stCondLst>
                                  <p:childTnLst>
                                    <p:animMotion origin="layout" path="M 1.25E-6 0.03889 L 1.25E-6 1.85185E-6 " pathEditMode="relative" rAng="0" ptsTypes="AA">
                                      <p:cBhvr>
                                        <p:cTn id="14" dur="500" fill="hold"/>
                                        <p:tgtEl>
                                          <p:spTgt spid="5"/>
                                        </p:tgtEl>
                                        <p:attrNameLst>
                                          <p:attrName>ppt_x</p:attrName>
                                          <p:attrName>ppt_y</p:attrName>
                                        </p:attrNameLst>
                                      </p:cBhvr>
                                      <p:rCtr x="0" y="-1944"/>
                                    </p:animMotion>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childTnLst>
                                </p:cTn>
                              </p:par>
                              <p:par>
                                <p:cTn id="18" presetID="42" presetClass="path" presetSubtype="0" decel="100000" fill="hold" nodeType="withEffect">
                                  <p:stCondLst>
                                    <p:cond delay="0"/>
                                  </p:stCondLst>
                                  <p:childTnLst>
                                    <p:animMotion origin="layout" path="M 1.25E-6 0.03889 L 1.25E-6 1.85185E-6 " pathEditMode="relative" rAng="0" ptsTypes="AA">
                                      <p:cBhvr>
                                        <p:cTn id="19" dur="500" fill="hold"/>
                                        <p:tgtEl>
                                          <p:spTgt spid="6"/>
                                        </p:tgtEl>
                                        <p:attrNameLst>
                                          <p:attrName>ppt_x</p:attrName>
                                          <p:attrName>ppt_y</p:attrName>
                                        </p:attrNameLst>
                                      </p:cBhvr>
                                      <p:rCtr x="0" y="-1944"/>
                                    </p:animMotion>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50"/>
                                        <p:tgtEl>
                                          <p:spTgt spid="7"/>
                                        </p:tgtEl>
                                      </p:cBhvr>
                                    </p:animEffect>
                                  </p:childTnLst>
                                </p:cTn>
                              </p:par>
                              <p:par>
                                <p:cTn id="23" presetID="42" presetClass="path" presetSubtype="0" decel="100000" fill="hold" nodeType="withEffect">
                                  <p:stCondLst>
                                    <p:cond delay="0"/>
                                  </p:stCondLst>
                                  <p:childTnLst>
                                    <p:animMotion origin="layout" path="M 1.25E-6 0.03889 L 1.25E-6 1.85185E-6 " pathEditMode="relative" rAng="0" ptsTypes="AA">
                                      <p:cBhvr>
                                        <p:cTn id="24" dur="500" fill="hold"/>
                                        <p:tgtEl>
                                          <p:spTgt spid="7"/>
                                        </p:tgtEl>
                                        <p:attrNameLst>
                                          <p:attrName>ppt_x</p:attrName>
                                          <p:attrName>ppt_y</p:attrName>
                                        </p:attrNameLst>
                                      </p:cBhvr>
                                      <p:rCtr x="0" y="-1944"/>
                                    </p:animMotion>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childTnLst>
                                </p:cTn>
                              </p:par>
                              <p:par>
                                <p:cTn id="28" presetID="42" presetClass="path" presetSubtype="0" decel="100000" fill="hold" nodeType="withEffect">
                                  <p:stCondLst>
                                    <p:cond delay="0"/>
                                  </p:stCondLst>
                                  <p:childTnLst>
                                    <p:animMotion origin="layout" path="M 1.25E-6 0.03889 L 1.25E-6 1.85185E-6 " pathEditMode="relative" rAng="0" ptsTypes="AA">
                                      <p:cBhvr>
                                        <p:cTn id="29" dur="500" fill="hold"/>
                                        <p:tgtEl>
                                          <p:spTgt spid="13"/>
                                        </p:tgtEl>
                                        <p:attrNameLst>
                                          <p:attrName>ppt_x</p:attrName>
                                          <p:attrName>ppt_y</p:attrName>
                                        </p:attrNameLst>
                                      </p:cBhvr>
                                      <p:rCtr x="0" y="-1944"/>
                                    </p:animMotion>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50"/>
                                        <p:tgtEl>
                                          <p:spTgt spid="14"/>
                                        </p:tgtEl>
                                      </p:cBhvr>
                                    </p:animEffect>
                                  </p:childTnLst>
                                </p:cTn>
                              </p:par>
                              <p:par>
                                <p:cTn id="33" presetID="42" presetClass="path" presetSubtype="0" decel="100000" fill="hold" nodeType="withEffect">
                                  <p:stCondLst>
                                    <p:cond delay="0"/>
                                  </p:stCondLst>
                                  <p:childTnLst>
                                    <p:animMotion origin="layout" path="M 1.25E-6 0.03889 L 1.25E-6 1.85185E-6 " pathEditMode="relative" rAng="0" ptsTypes="AA">
                                      <p:cBhvr>
                                        <p:cTn id="34" dur="500" fill="hold"/>
                                        <p:tgtEl>
                                          <p:spTgt spid="14"/>
                                        </p:tgtEl>
                                        <p:attrNameLst>
                                          <p:attrName>ppt_x</p:attrName>
                                          <p:attrName>ppt_y</p:attrName>
                                        </p:attrNameLst>
                                      </p:cBhvr>
                                      <p:rCtr x="0" y="-1944"/>
                                    </p:animMotion>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50"/>
                                        <p:tgtEl>
                                          <p:spTgt spid="16"/>
                                        </p:tgtEl>
                                      </p:cBhvr>
                                    </p:animEffect>
                                  </p:childTnLst>
                                </p:cTn>
                              </p:par>
                              <p:par>
                                <p:cTn id="38" presetID="42" presetClass="path" presetSubtype="0" decel="100000" fill="hold" nodeType="withEffect">
                                  <p:stCondLst>
                                    <p:cond delay="0"/>
                                  </p:stCondLst>
                                  <p:childTnLst>
                                    <p:animMotion origin="layout" path="M 1.25E-6 0.03889 L 1.25E-6 1.85185E-6 " pathEditMode="relative" rAng="0" ptsTypes="AA">
                                      <p:cBhvr>
                                        <p:cTn id="39" dur="500" fill="hold"/>
                                        <p:tgtEl>
                                          <p:spTgt spid="16"/>
                                        </p:tgtEl>
                                        <p:attrNameLst>
                                          <p:attrName>ppt_x</p:attrName>
                                          <p:attrName>ppt_y</p:attrName>
                                        </p:attrNameLst>
                                      </p:cBhvr>
                                      <p:rCtr x="0" y="-1944"/>
                                    </p:animMotion>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250"/>
                                        <p:tgtEl>
                                          <p:spTgt spid="9"/>
                                        </p:tgtEl>
                                      </p:cBhvr>
                                    </p:animEffect>
                                  </p:childTnLst>
                                </p:cTn>
                              </p:par>
                              <p:par>
                                <p:cTn id="45" presetID="42" presetClass="path" presetSubtype="0" decel="100000" fill="hold" grpId="1" nodeType="withEffect">
                                  <p:stCondLst>
                                    <p:cond delay="0"/>
                                  </p:stCondLst>
                                  <p:childTnLst>
                                    <p:animMotion origin="layout" path="M 1.25E-6 0.03889 L 1.25E-6 1.85185E-6 " pathEditMode="relative" rAng="0" ptsTypes="AA">
                                      <p:cBhvr>
                                        <p:cTn id="46" dur="500" fill="hold"/>
                                        <p:tgtEl>
                                          <p:spTgt spid="9"/>
                                        </p:tgtEl>
                                        <p:attrNameLst>
                                          <p:attrName>ppt_x</p:attrName>
                                          <p:attrName>ppt_y</p:attrName>
                                        </p:attrNameLst>
                                      </p:cBhvr>
                                      <p:rCtr x="0" y="-1944"/>
                                    </p:animMotion>
                                  </p:childTnLst>
                                </p:cTn>
                              </p:par>
                              <p:par>
                                <p:cTn id="47" presetID="10"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50"/>
                                        <p:tgtEl>
                                          <p:spTgt spid="10"/>
                                        </p:tgtEl>
                                      </p:cBhvr>
                                    </p:animEffect>
                                  </p:childTnLst>
                                </p:cTn>
                              </p:par>
                              <p:par>
                                <p:cTn id="50" presetID="42" presetClass="path" presetSubtype="0" decel="100000" fill="hold" nodeType="withEffect">
                                  <p:stCondLst>
                                    <p:cond delay="0"/>
                                  </p:stCondLst>
                                  <p:childTnLst>
                                    <p:animMotion origin="layout" path="M 1.25E-6 0.03889 L 1.25E-6 1.85185E-6 " pathEditMode="relative" rAng="0" ptsTypes="AA">
                                      <p:cBhvr>
                                        <p:cTn id="51" dur="500" fill="hold"/>
                                        <p:tgtEl>
                                          <p:spTgt spid="10"/>
                                        </p:tgtEl>
                                        <p:attrNameLst>
                                          <p:attrName>ppt_x</p:attrName>
                                          <p:attrName>ppt_y</p:attrName>
                                        </p:attrNameLst>
                                      </p:cBhvr>
                                      <p:rCtr x="0" y="-1944"/>
                                    </p:animMotion>
                                  </p:childTnLst>
                                </p:cTn>
                              </p:par>
                              <p:par>
                                <p:cTn id="52" presetID="10"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250"/>
                                        <p:tgtEl>
                                          <p:spTgt spid="15"/>
                                        </p:tgtEl>
                                      </p:cBhvr>
                                    </p:animEffect>
                                  </p:childTnLst>
                                </p:cTn>
                              </p:par>
                              <p:par>
                                <p:cTn id="55" presetID="42" presetClass="path" presetSubtype="0" decel="100000" fill="hold" nodeType="withEffect">
                                  <p:stCondLst>
                                    <p:cond delay="0"/>
                                  </p:stCondLst>
                                  <p:childTnLst>
                                    <p:animMotion origin="layout" path="M 1.25E-6 0.03889 L 1.25E-6 1.85185E-6 " pathEditMode="relative" rAng="0" ptsTypes="AA">
                                      <p:cBhvr>
                                        <p:cTn id="56" dur="500" fill="hold"/>
                                        <p:tgtEl>
                                          <p:spTgt spid="15"/>
                                        </p:tgtEl>
                                        <p:attrNameLst>
                                          <p:attrName>ppt_x</p:attrName>
                                          <p:attrName>ppt_y</p:attrName>
                                        </p:attrNameLst>
                                      </p:cBhvr>
                                      <p:rCtr x="0" y="-1944"/>
                                    </p:animMotion>
                                  </p:childTnLst>
                                </p:cTn>
                              </p:par>
                              <p:par>
                                <p:cTn id="57" presetID="10" presetClass="entr" presetSubtype="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250"/>
                                        <p:tgtEl>
                                          <p:spTgt spid="17"/>
                                        </p:tgtEl>
                                      </p:cBhvr>
                                    </p:animEffect>
                                  </p:childTnLst>
                                </p:cTn>
                              </p:par>
                              <p:par>
                                <p:cTn id="60" presetID="42" presetClass="path" presetSubtype="0" decel="100000" fill="hold" nodeType="withEffect">
                                  <p:stCondLst>
                                    <p:cond delay="0"/>
                                  </p:stCondLst>
                                  <p:childTnLst>
                                    <p:animMotion origin="layout" path="M 1.25E-6 0.03889 L 1.25E-6 1.85185E-6 " pathEditMode="relative" rAng="0" ptsTypes="AA">
                                      <p:cBhvr>
                                        <p:cTn id="61" dur="500" fill="hold"/>
                                        <p:tgtEl>
                                          <p:spTgt spid="17"/>
                                        </p:tgtEl>
                                        <p:attrNameLst>
                                          <p:attrName>ppt_x</p:attrName>
                                          <p:attrName>ppt_y</p:attrName>
                                        </p:attrNameLst>
                                      </p:cBhvr>
                                      <p:rCtr x="0" y="-1944"/>
                                    </p:animMotion>
                                  </p:childTnLst>
                                </p:cTn>
                              </p:par>
                              <p:par>
                                <p:cTn id="62" presetID="10" presetClass="entr" presetSubtype="0" fill="hold"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250"/>
                                        <p:tgtEl>
                                          <p:spTgt spid="21"/>
                                        </p:tgtEl>
                                      </p:cBhvr>
                                    </p:animEffect>
                                  </p:childTnLst>
                                </p:cTn>
                              </p:par>
                              <p:par>
                                <p:cTn id="65" presetID="42" presetClass="path" presetSubtype="0" decel="100000" fill="hold" nodeType="withEffect">
                                  <p:stCondLst>
                                    <p:cond delay="0"/>
                                  </p:stCondLst>
                                  <p:childTnLst>
                                    <p:animMotion origin="layout" path="M 1.25E-6 0.03889 L 1.25E-6 1.85185E-6 " pathEditMode="relative" rAng="0" ptsTypes="AA">
                                      <p:cBhvr>
                                        <p:cTn id="66" dur="500" fill="hold"/>
                                        <p:tgtEl>
                                          <p:spTgt spid="21"/>
                                        </p:tgtEl>
                                        <p:attrNameLst>
                                          <p:attrName>ppt_x</p:attrName>
                                          <p:attrName>ppt_y</p:attrName>
                                        </p:attrNameLst>
                                      </p:cBhvr>
                                      <p:rCtr x="0" y="-1944"/>
                                    </p:animMotion>
                                  </p:childTnLst>
                                </p:cTn>
                              </p:par>
                              <p:par>
                                <p:cTn id="67" presetID="10" presetClass="entr" presetSubtype="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250"/>
                                        <p:tgtEl>
                                          <p:spTgt spid="24"/>
                                        </p:tgtEl>
                                      </p:cBhvr>
                                    </p:animEffect>
                                  </p:childTnLst>
                                </p:cTn>
                              </p:par>
                              <p:par>
                                <p:cTn id="70" presetID="42" presetClass="path" presetSubtype="0" decel="100000" fill="hold" nodeType="withEffect">
                                  <p:stCondLst>
                                    <p:cond delay="0"/>
                                  </p:stCondLst>
                                  <p:childTnLst>
                                    <p:animMotion origin="layout" path="M 1.25E-6 0.03889 L 1.25E-6 1.85185E-6 " pathEditMode="relative" rAng="0" ptsTypes="AA">
                                      <p:cBhvr>
                                        <p:cTn id="71" dur="500" fill="hold"/>
                                        <p:tgtEl>
                                          <p:spTgt spid="24"/>
                                        </p:tgtEl>
                                        <p:attrNameLst>
                                          <p:attrName>ppt_x</p:attrName>
                                          <p:attrName>ppt_y</p:attrName>
                                        </p:attrNameLst>
                                      </p:cBhvr>
                                      <p:rCtr x="0" y="-1944"/>
                                    </p:animMotion>
                                  </p:childTnLst>
                                </p:cTn>
                              </p:par>
                              <p:par>
                                <p:cTn id="72" presetID="10" presetClass="entr" presetSubtype="0" fill="hold"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250"/>
                                        <p:tgtEl>
                                          <p:spTgt spid="25"/>
                                        </p:tgtEl>
                                      </p:cBhvr>
                                    </p:animEffect>
                                  </p:childTnLst>
                                </p:cTn>
                              </p:par>
                              <p:par>
                                <p:cTn id="75" presetID="42" presetClass="path" presetSubtype="0" decel="100000" fill="hold" nodeType="withEffect">
                                  <p:stCondLst>
                                    <p:cond delay="0"/>
                                  </p:stCondLst>
                                  <p:childTnLst>
                                    <p:animMotion origin="layout" path="M 1.25E-6 0.03889 L 1.25E-6 1.85185E-6 " pathEditMode="relative" rAng="0" ptsTypes="AA">
                                      <p:cBhvr>
                                        <p:cTn id="76" dur="500" fill="hold"/>
                                        <p:tgtEl>
                                          <p:spTgt spid="25"/>
                                        </p:tgtEl>
                                        <p:attrNameLst>
                                          <p:attrName>ppt_x</p:attrName>
                                          <p:attrName>ppt_y</p:attrName>
                                        </p:attrNameLst>
                                      </p:cBhvr>
                                      <p:rCtr x="0" y="-1944"/>
                                    </p:animMotion>
                                  </p:childTnLst>
                                </p:cTn>
                              </p:par>
                              <p:par>
                                <p:cTn id="77" presetID="10" presetClass="entr" presetSubtype="0"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250"/>
                                        <p:tgtEl>
                                          <p:spTgt spid="26"/>
                                        </p:tgtEl>
                                      </p:cBhvr>
                                    </p:animEffect>
                                  </p:childTnLst>
                                </p:cTn>
                              </p:par>
                              <p:par>
                                <p:cTn id="80" presetID="42" presetClass="path" presetSubtype="0" decel="100000" fill="hold" nodeType="withEffect">
                                  <p:stCondLst>
                                    <p:cond delay="0"/>
                                  </p:stCondLst>
                                  <p:childTnLst>
                                    <p:animMotion origin="layout" path="M 1.25E-6 0.03889 L 1.25E-6 1.85185E-6 " pathEditMode="relative" rAng="0" ptsTypes="AA">
                                      <p:cBhvr>
                                        <p:cTn id="81" dur="500" fill="hold"/>
                                        <p:tgtEl>
                                          <p:spTgt spid="26"/>
                                        </p:tgtEl>
                                        <p:attrNameLst>
                                          <p:attrName>ppt_x</p:attrName>
                                          <p:attrName>ppt_y</p:attrName>
                                        </p:attrNameLst>
                                      </p:cBhvr>
                                      <p:rCtr x="0" y="-1944"/>
                                    </p:animMotion>
                                  </p:childTnLst>
                                </p:cTn>
                              </p:par>
                              <p:par>
                                <p:cTn id="82" presetID="10" presetClass="entr" presetSubtype="0" fill="hold"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250"/>
                                        <p:tgtEl>
                                          <p:spTgt spid="27"/>
                                        </p:tgtEl>
                                      </p:cBhvr>
                                    </p:animEffect>
                                  </p:childTnLst>
                                </p:cTn>
                              </p:par>
                              <p:par>
                                <p:cTn id="85" presetID="42" presetClass="path" presetSubtype="0" decel="100000" fill="hold" nodeType="withEffect">
                                  <p:stCondLst>
                                    <p:cond delay="0"/>
                                  </p:stCondLst>
                                  <p:childTnLst>
                                    <p:animMotion origin="layout" path="M 1.25E-6 0.03889 L 1.25E-6 1.85185E-6 " pathEditMode="relative" rAng="0" ptsTypes="AA">
                                      <p:cBhvr>
                                        <p:cTn id="86" dur="500" fill="hold"/>
                                        <p:tgtEl>
                                          <p:spTgt spid="27"/>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B5C89-73A6-3FCF-8611-ABE6A5CD09E3}"/>
              </a:ext>
            </a:extLst>
          </p:cNvPr>
          <p:cNvSpPr>
            <a:spLocks noGrp="1"/>
          </p:cNvSpPr>
          <p:nvPr>
            <p:ph type="title"/>
          </p:nvPr>
        </p:nvSpPr>
        <p:spPr/>
        <p:txBody>
          <a:bodyPr>
            <a:normAutofit/>
          </a:bodyPr>
          <a:lstStyle/>
          <a:p>
            <a:r>
              <a:rPr lang="en-AU" sz="4000" dirty="0">
                <a:effectLst/>
                <a:latin typeface="Calibri Light" panose="020F0302020204030204" pitchFamily="34" charset="0"/>
              </a:rPr>
              <a:t>Alternate Methods</a:t>
            </a:r>
            <a:endParaRPr lang="en-AU" sz="8000" dirty="0"/>
          </a:p>
        </p:txBody>
      </p:sp>
      <p:sp>
        <p:nvSpPr>
          <p:cNvPr id="5" name="TextBox 4">
            <a:extLst>
              <a:ext uri="{FF2B5EF4-FFF2-40B4-BE49-F238E27FC236}">
                <a16:creationId xmlns:a16="http://schemas.microsoft.com/office/drawing/2014/main" id="{D041239D-631C-D214-71BC-E2A1A0D11776}"/>
              </a:ext>
            </a:extLst>
          </p:cNvPr>
          <p:cNvSpPr txBox="1"/>
          <p:nvPr/>
        </p:nvSpPr>
        <p:spPr>
          <a:xfrm>
            <a:off x="1841364" y="1467045"/>
            <a:ext cx="8509271" cy="4524315"/>
          </a:xfrm>
          <a:prstGeom prst="rect">
            <a:avLst/>
          </a:prstGeom>
          <a:noFill/>
        </p:spPr>
        <p:txBody>
          <a:bodyPr wrap="square">
            <a:spAutoFit/>
          </a:bodyPr>
          <a:lstStyle/>
          <a:p>
            <a:pPr marL="0" marR="0" rtl="0">
              <a:spcBef>
                <a:spcPts val="0"/>
              </a:spcBef>
              <a:spcAft>
                <a:spcPts val="0"/>
              </a:spcAft>
            </a:pPr>
            <a:r>
              <a:rPr lang="en-AU" sz="1800" dirty="0">
                <a:solidFill>
                  <a:srgbClr val="000000"/>
                </a:solidFill>
                <a:effectLst/>
                <a:latin typeface="Calibri" panose="020F0502020204030204" pitchFamily="34" charset="0"/>
              </a:rPr>
              <a:t>Obviously if the first explanation you try doesn’t help a student, then you do need to try another one – I never want people to stop providing alternatives!</a:t>
            </a:r>
          </a:p>
          <a:p>
            <a:pPr marL="0" marR="0" rtl="0">
              <a:spcBef>
                <a:spcPts val="0"/>
              </a:spcBef>
              <a:spcAft>
                <a:spcPts val="0"/>
              </a:spcAft>
            </a:pPr>
            <a:r>
              <a:rPr lang="en-AU" sz="1800" dirty="0">
                <a:solidFill>
                  <a:srgbClr val="000000"/>
                </a:solidFill>
                <a:effectLst/>
                <a:latin typeface="Calibri" panose="020F0502020204030204" pitchFamily="34" charset="0"/>
              </a:rPr>
              <a:t> </a:t>
            </a:r>
          </a:p>
          <a:p>
            <a:pPr marL="0" marR="0" rtl="0">
              <a:spcBef>
                <a:spcPts val="0"/>
              </a:spcBef>
              <a:spcAft>
                <a:spcPts val="0"/>
              </a:spcAft>
            </a:pPr>
            <a:r>
              <a:rPr lang="en-AU" sz="1800" dirty="0">
                <a:solidFill>
                  <a:srgbClr val="000000"/>
                </a:solidFill>
                <a:effectLst/>
                <a:highlight>
                  <a:srgbClr val="FFFF00"/>
                </a:highlight>
                <a:latin typeface="Calibri" panose="020F0502020204030204" pitchFamily="34" charset="0"/>
              </a:rPr>
              <a:t>But perhaps the explanation you use as the standard one doesn’t have to be the standard. Perhaps the other one you usually save for second might work as the first explanation for all the people the standard one works for, and also a few more.</a:t>
            </a:r>
            <a:r>
              <a:rPr lang="en-AU" sz="1800" dirty="0">
                <a:solidFill>
                  <a:srgbClr val="000000"/>
                </a:solidFill>
                <a:effectLst/>
                <a:latin typeface="Calibri" panose="020F0502020204030204" pitchFamily="34" charset="0"/>
              </a:rPr>
              <a:t> Each new explanation needs a bit of consideration to decide if maybe it can supplant the one you usually use first. At the very least, when you hear or think of an alternative explanation, don’t say, “I will keep that in mind for my struggling kids.”</a:t>
            </a:r>
          </a:p>
          <a:p>
            <a:pPr marL="0" marR="0" rtl="0">
              <a:spcBef>
                <a:spcPts val="0"/>
              </a:spcBef>
              <a:spcAft>
                <a:spcPts val="0"/>
              </a:spcAft>
            </a:pPr>
            <a:r>
              <a:rPr lang="en-AU" sz="1800" dirty="0">
                <a:solidFill>
                  <a:srgbClr val="000000"/>
                </a:solidFill>
                <a:effectLst/>
                <a:latin typeface="Calibri" panose="020F0502020204030204" pitchFamily="34" charset="0"/>
              </a:rPr>
              <a:t> </a:t>
            </a:r>
          </a:p>
          <a:p>
            <a:pPr marL="0" marR="0" rtl="0">
              <a:spcBef>
                <a:spcPts val="0"/>
              </a:spcBef>
              <a:spcAft>
                <a:spcPts val="0"/>
              </a:spcAft>
            </a:pPr>
            <a:r>
              <a:rPr lang="en-AU" sz="1800" dirty="0">
                <a:solidFill>
                  <a:srgbClr val="000000"/>
                </a:solidFill>
                <a:effectLst/>
                <a:latin typeface="Calibri" panose="020F0502020204030204" pitchFamily="34" charset="0"/>
              </a:rPr>
              <a:t>Even better, </a:t>
            </a:r>
            <a:r>
              <a:rPr lang="en-AU" sz="1800" dirty="0">
                <a:solidFill>
                  <a:srgbClr val="000000"/>
                </a:solidFill>
                <a:effectLst/>
                <a:highlight>
                  <a:srgbClr val="FFFF00"/>
                </a:highlight>
                <a:latin typeface="Calibri" panose="020F0502020204030204" pitchFamily="34" charset="0"/>
              </a:rPr>
              <a:t>perhaps we should more often just provide more than one explanation to begin with, rather than just one.</a:t>
            </a:r>
            <a:r>
              <a:rPr lang="en-AU" sz="1800" dirty="0">
                <a:solidFill>
                  <a:srgbClr val="000000"/>
                </a:solidFill>
                <a:effectLst/>
                <a:latin typeface="Calibri" panose="020F0502020204030204" pitchFamily="34" charset="0"/>
              </a:rPr>
              <a:t> No explanation can possibly work for all possible students, and even the “smart kids” will benefit from having more than one way to think about something. So maybe we can avoid othering people by simply giving more options from the outset. For example, to stop students feeling like they’re a “dumb kid” when you draw pictures, you can just draw pictures for everyone a lot more of the time.</a:t>
            </a:r>
          </a:p>
        </p:txBody>
      </p:sp>
      <p:sp>
        <p:nvSpPr>
          <p:cNvPr id="7" name="TextBox 6">
            <a:extLst>
              <a:ext uri="{FF2B5EF4-FFF2-40B4-BE49-F238E27FC236}">
                <a16:creationId xmlns:a16="http://schemas.microsoft.com/office/drawing/2014/main" id="{864429AE-3F46-04C6-D01E-7C6ECC600FEF}"/>
              </a:ext>
            </a:extLst>
          </p:cNvPr>
          <p:cNvSpPr txBox="1"/>
          <p:nvPr/>
        </p:nvSpPr>
        <p:spPr>
          <a:xfrm>
            <a:off x="6095999" y="6488668"/>
            <a:ext cx="6094378" cy="369332"/>
          </a:xfrm>
          <a:prstGeom prst="rect">
            <a:avLst/>
          </a:prstGeom>
          <a:noFill/>
        </p:spPr>
        <p:txBody>
          <a:bodyPr wrap="square">
            <a:spAutoFit/>
          </a:bodyPr>
          <a:lstStyle/>
          <a:p>
            <a:pPr marL="0" marR="0" algn="r">
              <a:spcBef>
                <a:spcPts val="0"/>
              </a:spcBef>
              <a:spcAft>
                <a:spcPts val="0"/>
              </a:spcAft>
            </a:pPr>
            <a:r>
              <a:rPr lang="en-AU" sz="1800" b="1" dirty="0">
                <a:effectLst/>
                <a:latin typeface="Calibri" panose="020F0502020204030204" pitchFamily="34" charset="0"/>
              </a:rPr>
              <a:t>David Butler @DavidButlerUoA - Other(</a:t>
            </a:r>
            <a:r>
              <a:rPr lang="en-AU" sz="1800" b="1" dirty="0" err="1">
                <a:effectLst/>
                <a:latin typeface="Calibri" panose="020F0502020204030204" pitchFamily="34" charset="0"/>
              </a:rPr>
              <a:t>ing</a:t>
            </a:r>
            <a:r>
              <a:rPr lang="en-AU" sz="1800" b="1" dirty="0">
                <a:effectLst/>
                <a:latin typeface="Calibri" panose="020F0502020204030204" pitchFamily="34" charset="0"/>
              </a:rPr>
              <a:t>) Explanations</a:t>
            </a:r>
            <a:endParaRPr lang="en-AU" sz="1800" dirty="0">
              <a:effectLst/>
              <a:latin typeface="Calibri" panose="020F0502020204030204" pitchFamily="34" charset="0"/>
            </a:endParaRPr>
          </a:p>
        </p:txBody>
      </p:sp>
    </p:spTree>
    <p:extLst>
      <p:ext uri="{BB962C8B-B14F-4D97-AF65-F5344CB8AC3E}">
        <p14:creationId xmlns:p14="http://schemas.microsoft.com/office/powerpoint/2010/main" val="53706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42" presetClass="path" presetSubtype="0" decel="100000" fill="hold" grpId="1" nodeType="withEffect">
                                  <p:stCondLst>
                                    <p:cond delay="0"/>
                                  </p:stCondLst>
                                  <p:childTnLst>
                                    <p:animMotion origin="layout" path="M 1.25E-6 0.03889 L 1.25E-6 1.85185E-6 " pathEditMode="relative" rAng="0" ptsTypes="AA">
                                      <p:cBhvr>
                                        <p:cTn id="9" dur="500" fill="hold"/>
                                        <p:tgtEl>
                                          <p:spTgt spid="5"/>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E7B69-F583-216B-7CAC-A395CD5E81CD}"/>
              </a:ext>
            </a:extLst>
          </p:cNvPr>
          <p:cNvSpPr>
            <a:spLocks noGrp="1"/>
          </p:cNvSpPr>
          <p:nvPr>
            <p:ph type="title"/>
          </p:nvPr>
        </p:nvSpPr>
        <p:spPr/>
        <p:txBody>
          <a:bodyPr>
            <a:normAutofit/>
          </a:bodyPr>
          <a:lstStyle/>
          <a:p>
            <a:r>
              <a:rPr lang="en-AU" sz="4000" dirty="0">
                <a:effectLst/>
                <a:latin typeface="Calibri Light" panose="020F0302020204030204" pitchFamily="34" charset="0"/>
              </a:rPr>
              <a:t>Directions of Travel</a:t>
            </a:r>
            <a:endParaRPr lang="en-AU" sz="8000" dirty="0"/>
          </a:p>
        </p:txBody>
      </p:sp>
      <p:graphicFrame>
        <p:nvGraphicFramePr>
          <p:cNvPr id="4" name="Table 3">
            <a:extLst>
              <a:ext uri="{FF2B5EF4-FFF2-40B4-BE49-F238E27FC236}">
                <a16:creationId xmlns:a16="http://schemas.microsoft.com/office/drawing/2014/main" id="{9DA1E8F1-B60A-3DE7-7DBD-744CA8D8E51A}"/>
              </a:ext>
            </a:extLst>
          </p:cNvPr>
          <p:cNvGraphicFramePr>
            <a:graphicFrameLocks noGrp="1"/>
          </p:cNvGraphicFramePr>
          <p:nvPr>
            <p:extLst>
              <p:ext uri="{D42A27DB-BD31-4B8C-83A1-F6EECF244321}">
                <p14:modId xmlns:p14="http://schemas.microsoft.com/office/powerpoint/2010/main" val="797872164"/>
              </p:ext>
            </p:extLst>
          </p:nvPr>
        </p:nvGraphicFramePr>
        <p:xfrm>
          <a:off x="977901" y="1690688"/>
          <a:ext cx="10515600" cy="4001088"/>
        </p:xfrm>
        <a:graphic>
          <a:graphicData uri="http://schemas.openxmlformats.org/drawingml/2006/table">
            <a:tbl>
              <a:tblPr/>
              <a:tblGrid>
                <a:gridCol w="3632199">
                  <a:extLst>
                    <a:ext uri="{9D8B030D-6E8A-4147-A177-3AD203B41FA5}">
                      <a16:colId xmlns:a16="http://schemas.microsoft.com/office/drawing/2014/main" val="1419125839"/>
                    </a:ext>
                  </a:extLst>
                </a:gridCol>
                <a:gridCol w="6883401">
                  <a:extLst>
                    <a:ext uri="{9D8B030D-6E8A-4147-A177-3AD203B41FA5}">
                      <a16:colId xmlns:a16="http://schemas.microsoft.com/office/drawing/2014/main" val="1094236639"/>
                    </a:ext>
                  </a:extLst>
                </a:gridCol>
              </a:tblGrid>
              <a:tr h="449397">
                <a:tc>
                  <a:txBody>
                    <a:bodyPr/>
                    <a:lstStyle/>
                    <a:p>
                      <a:pPr marL="0" marR="0" fontAlgn="t">
                        <a:spcBef>
                          <a:spcPts val="0"/>
                        </a:spcBef>
                        <a:spcAft>
                          <a:spcPts val="0"/>
                        </a:spcAft>
                      </a:pPr>
                      <a:r>
                        <a:rPr lang="en-AU" sz="2000" b="1" dirty="0">
                          <a:effectLst/>
                          <a:latin typeface="Calibri" panose="020F0502020204030204" pitchFamily="34" charset="0"/>
                        </a:rPr>
                        <a:t>familiar → unfamiliar</a:t>
                      </a:r>
                    </a:p>
                  </a:txBody>
                  <a:tcPr marL="42494" marR="42494" marT="42494" marB="4249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2000">
                          <a:effectLst/>
                          <a:latin typeface="Calibri" panose="020F0502020204030204" pitchFamily="34" charset="0"/>
                        </a:rPr>
                        <a:t>use what is familiar to students to introduce what is unfamiliar</a:t>
                      </a:r>
                    </a:p>
                  </a:txBody>
                  <a:tcPr marL="42494" marR="42494" marT="42494" marB="4249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47740559"/>
                  </a:ext>
                </a:extLst>
              </a:tr>
              <a:tr h="459957">
                <a:tc>
                  <a:txBody>
                    <a:bodyPr/>
                    <a:lstStyle/>
                    <a:p>
                      <a:pPr marL="0" marR="0" fontAlgn="t">
                        <a:spcBef>
                          <a:spcPts val="0"/>
                        </a:spcBef>
                        <a:spcAft>
                          <a:spcPts val="0"/>
                        </a:spcAft>
                      </a:pPr>
                      <a:r>
                        <a:rPr lang="en-AU" sz="2000" b="1" dirty="0">
                          <a:effectLst/>
                          <a:latin typeface="Calibri" panose="020F0502020204030204" pitchFamily="34" charset="0"/>
                        </a:rPr>
                        <a:t>concrete → abstract</a:t>
                      </a:r>
                    </a:p>
                  </a:txBody>
                  <a:tcPr marL="42494" marR="42494" marT="42494" marB="4249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2000">
                          <a:effectLst/>
                          <a:latin typeface="Calibri" panose="020F0502020204030204" pitchFamily="34" charset="0"/>
                        </a:rPr>
                        <a:t>use tangible objects to introduce intangible concepts</a:t>
                      </a:r>
                    </a:p>
                  </a:txBody>
                  <a:tcPr marL="42494" marR="42494" marT="42494" marB="4249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514922425"/>
                  </a:ext>
                </a:extLst>
              </a:tr>
              <a:tr h="431606">
                <a:tc>
                  <a:txBody>
                    <a:bodyPr/>
                    <a:lstStyle/>
                    <a:p>
                      <a:pPr marL="0" marR="0" fontAlgn="t">
                        <a:spcBef>
                          <a:spcPts val="0"/>
                        </a:spcBef>
                        <a:spcAft>
                          <a:spcPts val="0"/>
                        </a:spcAft>
                      </a:pPr>
                      <a:r>
                        <a:rPr lang="en-AU" sz="2000" b="1">
                          <a:effectLst/>
                          <a:latin typeface="Calibri" panose="020F0502020204030204" pitchFamily="34" charset="0"/>
                        </a:rPr>
                        <a:t>wood → trees → wood</a:t>
                      </a:r>
                    </a:p>
                  </a:txBody>
                  <a:tcPr marL="42494" marR="42494" marT="42494" marB="4249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2000">
                          <a:effectLst/>
                          <a:latin typeface="Calibri" panose="020F0502020204030204" pitchFamily="34" charset="0"/>
                        </a:rPr>
                        <a:t>bookend the details with the broader idea</a:t>
                      </a:r>
                    </a:p>
                  </a:txBody>
                  <a:tcPr marL="42494" marR="42494" marT="42494" marB="4249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625228538"/>
                  </a:ext>
                </a:extLst>
              </a:tr>
              <a:tr h="451893">
                <a:tc>
                  <a:txBody>
                    <a:bodyPr/>
                    <a:lstStyle/>
                    <a:p>
                      <a:pPr marL="0" marR="0" fontAlgn="t">
                        <a:spcBef>
                          <a:spcPts val="0"/>
                        </a:spcBef>
                        <a:spcAft>
                          <a:spcPts val="0"/>
                        </a:spcAft>
                      </a:pPr>
                      <a:r>
                        <a:rPr lang="en-AU" sz="2000" b="1">
                          <a:effectLst/>
                          <a:latin typeface="Calibri" panose="020F0502020204030204" pitchFamily="34" charset="0"/>
                        </a:rPr>
                        <a:t>simple → complex</a:t>
                      </a:r>
                    </a:p>
                  </a:txBody>
                  <a:tcPr marL="42494" marR="42494" marT="42494" marB="4249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2000" dirty="0">
                          <a:effectLst/>
                          <a:latin typeface="Calibri" panose="020F0502020204030204" pitchFamily="34" charset="0"/>
                        </a:rPr>
                        <a:t>introduce complexity over time</a:t>
                      </a:r>
                    </a:p>
                  </a:txBody>
                  <a:tcPr marL="42494" marR="42494" marT="42494" marB="4249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172735166"/>
                  </a:ext>
                </a:extLst>
              </a:tr>
              <a:tr h="429271">
                <a:tc>
                  <a:txBody>
                    <a:bodyPr/>
                    <a:lstStyle/>
                    <a:p>
                      <a:pPr marL="0" marR="0" fontAlgn="t">
                        <a:spcBef>
                          <a:spcPts val="0"/>
                        </a:spcBef>
                        <a:spcAft>
                          <a:spcPts val="0"/>
                        </a:spcAft>
                      </a:pPr>
                      <a:r>
                        <a:rPr lang="en-AU" sz="2000" b="1" dirty="0">
                          <a:effectLst/>
                          <a:latin typeface="Calibri" panose="020F0502020204030204" pitchFamily="34" charset="0"/>
                        </a:rPr>
                        <a:t>explanation → definition</a:t>
                      </a:r>
                    </a:p>
                  </a:txBody>
                  <a:tcPr marL="42494" marR="42494" marT="42494" marB="4249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2000" dirty="0">
                          <a:effectLst/>
                          <a:latin typeface="Calibri" panose="020F0502020204030204" pitchFamily="34" charset="0"/>
                        </a:rPr>
                        <a:t>explain an idea then give its definition (rather than the opposite)</a:t>
                      </a:r>
                    </a:p>
                  </a:txBody>
                  <a:tcPr marL="42494" marR="42494" marT="42494" marB="4249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000317072"/>
                  </a:ext>
                </a:extLst>
              </a:tr>
              <a:tr h="439830">
                <a:tc>
                  <a:txBody>
                    <a:bodyPr/>
                    <a:lstStyle/>
                    <a:p>
                      <a:pPr marL="0" marR="0" fontAlgn="t">
                        <a:spcBef>
                          <a:spcPts val="0"/>
                        </a:spcBef>
                        <a:spcAft>
                          <a:spcPts val="0"/>
                        </a:spcAft>
                      </a:pPr>
                      <a:r>
                        <a:rPr lang="en-AU" sz="2000" b="1" dirty="0">
                          <a:effectLst/>
                          <a:latin typeface="Calibri" panose="020F0502020204030204" pitchFamily="34" charset="0"/>
                        </a:rPr>
                        <a:t>example → principle → example</a:t>
                      </a:r>
                    </a:p>
                  </a:txBody>
                  <a:tcPr marL="42494" marR="42494" marT="42494" marB="4249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2000">
                          <a:effectLst/>
                          <a:latin typeface="Calibri" panose="020F0502020204030204" pitchFamily="34" charset="0"/>
                        </a:rPr>
                        <a:t>bookend a concept that explains examples with examples the concept explains</a:t>
                      </a:r>
                    </a:p>
                  </a:txBody>
                  <a:tcPr marL="42494" marR="42494" marT="42494" marB="4249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4088305308"/>
                  </a:ext>
                </a:extLst>
              </a:tr>
              <a:tr h="437745">
                <a:tc>
                  <a:txBody>
                    <a:bodyPr/>
                    <a:lstStyle/>
                    <a:p>
                      <a:pPr marL="0" marR="0" fontAlgn="t">
                        <a:spcBef>
                          <a:spcPts val="0"/>
                        </a:spcBef>
                        <a:spcAft>
                          <a:spcPts val="0"/>
                        </a:spcAft>
                      </a:pPr>
                      <a:r>
                        <a:rPr lang="en-AU" sz="2000" b="1" dirty="0">
                          <a:effectLst/>
                          <a:latin typeface="Calibri" panose="020F0502020204030204" pitchFamily="34" charset="0"/>
                        </a:rPr>
                        <a:t>hinterland → core</a:t>
                      </a:r>
                    </a:p>
                  </a:txBody>
                  <a:tcPr marL="42494" marR="42494" marT="42494" marB="4249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2000">
                          <a:effectLst/>
                          <a:latin typeface="Calibri" panose="020F0502020204030204" pitchFamily="34" charset="0"/>
                        </a:rPr>
                        <a:t>use non-prescribed stories/contexts to motivate the prescribed content</a:t>
                      </a:r>
                    </a:p>
                  </a:txBody>
                  <a:tcPr marL="42494" marR="42494" marT="42494" marB="4249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901812764"/>
                  </a:ext>
                </a:extLst>
              </a:tr>
              <a:tr h="369651">
                <a:tc>
                  <a:txBody>
                    <a:bodyPr/>
                    <a:lstStyle/>
                    <a:p>
                      <a:pPr marL="0" marR="0" fontAlgn="t">
                        <a:spcBef>
                          <a:spcPts val="0"/>
                        </a:spcBef>
                        <a:spcAft>
                          <a:spcPts val="0"/>
                        </a:spcAft>
                      </a:pPr>
                      <a:r>
                        <a:rPr lang="en-AU" sz="2000" b="1" dirty="0">
                          <a:effectLst/>
                          <a:latin typeface="Calibri" panose="020F0502020204030204" pitchFamily="34" charset="0"/>
                        </a:rPr>
                        <a:t>conflict → resolution</a:t>
                      </a:r>
                    </a:p>
                  </a:txBody>
                  <a:tcPr marL="42494" marR="42494" marT="42494" marB="4249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2000" dirty="0">
                          <a:effectLst/>
                          <a:latin typeface="Calibri" panose="020F0502020204030204" pitchFamily="34" charset="0"/>
                        </a:rPr>
                        <a:t>use narrative conflict to segue into what resolves the conflict</a:t>
                      </a:r>
                    </a:p>
                  </a:txBody>
                  <a:tcPr marL="42494" marR="42494" marT="42494" marB="42494">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270328734"/>
                  </a:ext>
                </a:extLst>
              </a:tr>
            </a:tbl>
          </a:graphicData>
        </a:graphic>
      </p:graphicFrame>
      <p:sp>
        <p:nvSpPr>
          <p:cNvPr id="5" name="TextBox 4">
            <a:extLst>
              <a:ext uri="{FF2B5EF4-FFF2-40B4-BE49-F238E27FC236}">
                <a16:creationId xmlns:a16="http://schemas.microsoft.com/office/drawing/2014/main" id="{FDD1530E-3E00-9B23-666D-8B8278FC61E9}"/>
              </a:ext>
            </a:extLst>
          </p:cNvPr>
          <p:cNvSpPr txBox="1"/>
          <p:nvPr/>
        </p:nvSpPr>
        <p:spPr>
          <a:xfrm>
            <a:off x="6095999" y="6488668"/>
            <a:ext cx="6094378" cy="369332"/>
          </a:xfrm>
          <a:prstGeom prst="rect">
            <a:avLst/>
          </a:prstGeom>
          <a:noFill/>
        </p:spPr>
        <p:txBody>
          <a:bodyPr wrap="square">
            <a:spAutoFit/>
          </a:bodyPr>
          <a:lstStyle/>
          <a:p>
            <a:pPr marL="0" marR="0" algn="r">
              <a:spcBef>
                <a:spcPts val="0"/>
              </a:spcBef>
              <a:spcAft>
                <a:spcPts val="0"/>
              </a:spcAft>
            </a:pPr>
            <a:r>
              <a:rPr lang="en-AU" sz="1800" b="1" dirty="0">
                <a:effectLst/>
                <a:latin typeface="Calibri" panose="020F0502020204030204" pitchFamily="34" charset="0"/>
              </a:rPr>
              <a:t>Adam Boxer @adamboxer1 - Teaching Secondary Science</a:t>
            </a:r>
            <a:endParaRPr lang="en-AU" sz="1800" dirty="0">
              <a:effectLst/>
              <a:latin typeface="Calibri" panose="020F0502020204030204" pitchFamily="34" charset="0"/>
            </a:endParaRPr>
          </a:p>
        </p:txBody>
      </p:sp>
    </p:spTree>
    <p:extLst>
      <p:ext uri="{BB962C8B-B14F-4D97-AF65-F5344CB8AC3E}">
        <p14:creationId xmlns:p14="http://schemas.microsoft.com/office/powerpoint/2010/main" val="392713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42" presetClass="path" presetSubtype="0" decel="100000" fill="hold" nodeType="withEffect">
                                  <p:stCondLst>
                                    <p:cond delay="0"/>
                                  </p:stCondLst>
                                  <p:childTnLst>
                                    <p:animMotion origin="layout" path="M 1.66667E-6 0.03889 L 1.66667E-6 -4.44444E-6 " pathEditMode="relative" rAng="0" ptsTypes="AA">
                                      <p:cBhvr>
                                        <p:cTn id="9" dur="500" fill="hold"/>
                                        <p:tgtEl>
                                          <p:spTgt spid="4"/>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A4DD-E769-7393-6D68-16C85C1E5681}"/>
              </a:ext>
            </a:extLst>
          </p:cNvPr>
          <p:cNvSpPr>
            <a:spLocks noGrp="1"/>
          </p:cNvSpPr>
          <p:nvPr>
            <p:ph type="title"/>
          </p:nvPr>
        </p:nvSpPr>
        <p:spPr/>
        <p:txBody>
          <a:bodyPr>
            <a:normAutofit/>
          </a:bodyPr>
          <a:lstStyle/>
          <a:p>
            <a:r>
              <a:rPr lang="en-AU" sz="4000" dirty="0">
                <a:effectLst/>
                <a:latin typeface="Calibri Light" panose="020F0302020204030204" pitchFamily="34" charset="0"/>
              </a:rPr>
              <a:t>familiar → unfamiliar</a:t>
            </a:r>
            <a:endParaRPr lang="en-AU" sz="800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8225A4E-873C-5D24-5CF1-7F8D2F96D377}"/>
                  </a:ext>
                </a:extLst>
              </p:cNvPr>
              <p:cNvSpPr txBox="1"/>
              <p:nvPr/>
            </p:nvSpPr>
            <p:spPr>
              <a:xfrm>
                <a:off x="7008052" y="1876845"/>
                <a:ext cx="2682145" cy="3813352"/>
              </a:xfrm>
              <a:prstGeom prst="rect">
                <a:avLst/>
              </a:prstGeom>
              <a:noFill/>
            </p:spPr>
            <p:txBody>
              <a:bodyPr wrap="none" rtlCol="0">
                <a:spAutoFit/>
              </a:bodyPr>
              <a:lstStyle/>
              <a:p>
                <a:pPr marL="0" marR="0" rtl="0">
                  <a:spcBef>
                    <a:spcPts val="0"/>
                  </a:spcBef>
                  <a:spcAft>
                    <a:spcPts val="0"/>
                  </a:spcAft>
                </a:pPr>
                <a14:m>
                  <m:oMathPara xmlns:m="http://schemas.openxmlformats.org/officeDocument/2006/math">
                    <m:oMathParaPr>
                      <m:jc m:val="centerGroup"/>
                    </m:oMathParaPr>
                    <m:oMath xmlns:m="http://schemas.openxmlformats.org/officeDocument/2006/math">
                      <m:func>
                        <m:funcPr>
                          <m:ctrlPr>
                            <a:rPr lang="x-IV_mathan" sz="2800" i="1" smtClean="0">
                              <a:effectLst/>
                              <a:latin typeface="Cambria Math" panose="02040503050406030204" pitchFamily="18" charset="0"/>
                            </a:rPr>
                          </m:ctrlPr>
                        </m:funcPr>
                        <m:fName>
                          <m:r>
                            <m:rPr>
                              <m:sty m:val="p"/>
                            </m:rPr>
                            <a:rPr lang="x-IV_mathan" sz="2800">
                              <a:effectLst/>
                              <a:latin typeface="Cambria Math" panose="02040503050406030204" pitchFamily="18" charset="0"/>
                            </a:rPr>
                            <m:t>sin</m:t>
                          </m:r>
                        </m:fName>
                        <m:e>
                          <m:d>
                            <m:dPr>
                              <m:ctrlPr>
                                <a:rPr lang="x-IV_mathan" sz="2800" i="1">
                                  <a:effectLst/>
                                  <a:latin typeface="Cambria Math" panose="02040503050406030204" pitchFamily="18" charset="0"/>
                                </a:rPr>
                              </m:ctrlPr>
                            </m:dPr>
                            <m:e>
                              <m:r>
                                <a:rPr lang="x-IV_mathan" sz="2800">
                                  <a:effectLst/>
                                  <a:latin typeface="Cambria Math" panose="02040503050406030204" pitchFamily="18" charset="0"/>
                                </a:rPr>
                                <m:t>𝜃</m:t>
                              </m:r>
                            </m:e>
                          </m:d>
                        </m:e>
                      </m:func>
                      <m:r>
                        <a:rPr lang="x-IV_mathan" sz="2800">
                          <a:effectLst/>
                          <a:latin typeface="Cambria Math" panose="02040503050406030204" pitchFamily="18" charset="0"/>
                        </a:rPr>
                        <m:t>=</m:t>
                      </m:r>
                      <m:f>
                        <m:fPr>
                          <m:ctrlPr>
                            <a:rPr lang="x-IV_mathan" sz="2800" i="1">
                              <a:effectLst/>
                              <a:latin typeface="Cambria Math" panose="02040503050406030204" pitchFamily="18" charset="0"/>
                            </a:rPr>
                          </m:ctrlPr>
                        </m:fPr>
                        <m:num>
                          <m:r>
                            <a:rPr lang="x-IV_mathan" sz="2800">
                              <a:effectLst/>
                              <a:latin typeface="Cambria Math" panose="02040503050406030204" pitchFamily="18" charset="0"/>
                            </a:rPr>
                            <m:t>𝑂</m:t>
                          </m:r>
                        </m:num>
                        <m:den>
                          <m:r>
                            <a:rPr lang="x-IV_mathan" sz="2800">
                              <a:effectLst/>
                              <a:latin typeface="Cambria Math" panose="02040503050406030204" pitchFamily="18" charset="0"/>
                            </a:rPr>
                            <m:t>𝐻</m:t>
                          </m:r>
                        </m:den>
                      </m:f>
                      <m:r>
                        <a:rPr lang="x-IV_mathan" sz="2800">
                          <a:effectLst/>
                          <a:latin typeface="Cambria Math" panose="02040503050406030204" pitchFamily="18" charset="0"/>
                        </a:rPr>
                        <m:t>=</m:t>
                      </m:r>
                      <m:f>
                        <m:fPr>
                          <m:ctrlPr>
                            <a:rPr lang="x-IV_mathan" sz="2800" i="1">
                              <a:effectLst/>
                              <a:latin typeface="Cambria Math" panose="02040503050406030204" pitchFamily="18" charset="0"/>
                            </a:rPr>
                          </m:ctrlPr>
                        </m:fPr>
                        <m:num>
                          <m:r>
                            <a:rPr lang="x-IV_mathan" sz="2800">
                              <a:effectLst/>
                              <a:latin typeface="Cambria Math" panose="02040503050406030204" pitchFamily="18" charset="0"/>
                            </a:rPr>
                            <m:t>4</m:t>
                          </m:r>
                        </m:num>
                        <m:den>
                          <m:r>
                            <a:rPr lang="x-IV_mathan" sz="2800">
                              <a:effectLst/>
                              <a:latin typeface="Cambria Math" panose="02040503050406030204" pitchFamily="18" charset="0"/>
                            </a:rPr>
                            <m:t>5</m:t>
                          </m:r>
                        </m:den>
                      </m:f>
                    </m:oMath>
                  </m:oMathPara>
                </a14:m>
                <a:endParaRPr lang="x-IV_mathan" sz="2800" dirty="0">
                  <a:effectLst/>
                  <a:latin typeface="Cambria Math" panose="02040503050406030204" pitchFamily="18" charset="0"/>
                </a:endParaRPr>
              </a:p>
              <a:p>
                <a:pPr marL="0" marR="0" rtl="0">
                  <a:spcBef>
                    <a:spcPts val="0"/>
                  </a:spcBef>
                  <a:spcAft>
                    <a:spcPts val="0"/>
                  </a:spcAft>
                </a:pPr>
                <a:r>
                  <a:rPr lang="en-AU" sz="2800" dirty="0">
                    <a:effectLst/>
                    <a:latin typeface="Cambria Math" panose="02040503050406030204" pitchFamily="18" charset="0"/>
                  </a:rPr>
                  <a:t> </a:t>
                </a:r>
              </a:p>
              <a:p>
                <a:pPr marL="0" marR="0" rtl="0">
                  <a:spcBef>
                    <a:spcPts val="0"/>
                  </a:spcBef>
                  <a:spcAft>
                    <a:spcPts val="0"/>
                  </a:spcAft>
                </a:pPr>
                <a14:m>
                  <m:oMathPara xmlns:m="http://schemas.openxmlformats.org/officeDocument/2006/math">
                    <m:oMathParaPr>
                      <m:jc m:val="centerGroup"/>
                    </m:oMathParaPr>
                    <m:oMath xmlns:m="http://schemas.openxmlformats.org/officeDocument/2006/math">
                      <m:func>
                        <m:funcPr>
                          <m:ctrlPr>
                            <a:rPr lang="x-IV_mathan" sz="2800" i="1">
                              <a:effectLst/>
                              <a:latin typeface="Cambria Math" panose="02040503050406030204" pitchFamily="18" charset="0"/>
                            </a:rPr>
                          </m:ctrlPr>
                        </m:funcPr>
                        <m:fName>
                          <m:r>
                            <m:rPr>
                              <m:sty m:val="p"/>
                            </m:rPr>
                            <a:rPr lang="x-IV_mathan" sz="2800">
                              <a:effectLst/>
                              <a:latin typeface="Cambria Math" panose="02040503050406030204" pitchFamily="18" charset="0"/>
                            </a:rPr>
                            <m:t>cos</m:t>
                          </m:r>
                        </m:fName>
                        <m:e>
                          <m:d>
                            <m:dPr>
                              <m:ctrlPr>
                                <a:rPr lang="x-IV_mathan" sz="2800" i="1">
                                  <a:effectLst/>
                                  <a:latin typeface="Cambria Math" panose="02040503050406030204" pitchFamily="18" charset="0"/>
                                </a:rPr>
                              </m:ctrlPr>
                            </m:dPr>
                            <m:e>
                              <m:r>
                                <a:rPr lang="x-IV_mathan" sz="2800">
                                  <a:effectLst/>
                                  <a:latin typeface="Cambria Math" panose="02040503050406030204" pitchFamily="18" charset="0"/>
                                </a:rPr>
                                <m:t>𝜃</m:t>
                              </m:r>
                            </m:e>
                          </m:d>
                        </m:e>
                      </m:func>
                      <m:r>
                        <a:rPr lang="x-IV_mathan" sz="2800">
                          <a:effectLst/>
                          <a:latin typeface="Cambria Math" panose="02040503050406030204" pitchFamily="18" charset="0"/>
                        </a:rPr>
                        <m:t>=</m:t>
                      </m:r>
                      <m:f>
                        <m:fPr>
                          <m:ctrlPr>
                            <a:rPr lang="x-IV_mathan" sz="2800" i="1">
                              <a:effectLst/>
                              <a:latin typeface="Cambria Math" panose="02040503050406030204" pitchFamily="18" charset="0"/>
                            </a:rPr>
                          </m:ctrlPr>
                        </m:fPr>
                        <m:num>
                          <m:r>
                            <a:rPr lang="x-IV_mathan" sz="2800">
                              <a:effectLst/>
                              <a:latin typeface="Cambria Math" panose="02040503050406030204" pitchFamily="18" charset="0"/>
                            </a:rPr>
                            <m:t>𝐴</m:t>
                          </m:r>
                        </m:num>
                        <m:den>
                          <m:r>
                            <a:rPr lang="x-IV_mathan" sz="2800">
                              <a:effectLst/>
                              <a:latin typeface="Cambria Math" panose="02040503050406030204" pitchFamily="18" charset="0"/>
                            </a:rPr>
                            <m:t>𝐻</m:t>
                          </m:r>
                        </m:den>
                      </m:f>
                      <m:r>
                        <a:rPr lang="x-IV_mathan" sz="2800">
                          <a:effectLst/>
                          <a:latin typeface="Cambria Math" panose="02040503050406030204" pitchFamily="18" charset="0"/>
                        </a:rPr>
                        <m:t>=</m:t>
                      </m:r>
                      <m:f>
                        <m:fPr>
                          <m:ctrlPr>
                            <a:rPr lang="x-IV_mathan" sz="2800" i="1">
                              <a:effectLst/>
                              <a:latin typeface="Cambria Math" panose="02040503050406030204" pitchFamily="18" charset="0"/>
                            </a:rPr>
                          </m:ctrlPr>
                        </m:fPr>
                        <m:num>
                          <m:r>
                            <a:rPr lang="x-IV_mathan" sz="2800">
                              <a:effectLst/>
                              <a:latin typeface="Cambria Math" panose="02040503050406030204" pitchFamily="18" charset="0"/>
                            </a:rPr>
                            <m:t>3</m:t>
                          </m:r>
                        </m:num>
                        <m:den>
                          <m:r>
                            <a:rPr lang="x-IV_mathan" sz="2800">
                              <a:effectLst/>
                              <a:latin typeface="Cambria Math" panose="02040503050406030204" pitchFamily="18" charset="0"/>
                            </a:rPr>
                            <m:t>5</m:t>
                          </m:r>
                        </m:den>
                      </m:f>
                    </m:oMath>
                  </m:oMathPara>
                </a14:m>
                <a:endParaRPr lang="x-IV_mathan" sz="2800" dirty="0">
                  <a:effectLst/>
                  <a:latin typeface="Cambria Math" panose="02040503050406030204" pitchFamily="18" charset="0"/>
                </a:endParaRPr>
              </a:p>
              <a:p>
                <a:pPr marL="0" marR="0" rtl="0">
                  <a:spcBef>
                    <a:spcPts val="0"/>
                  </a:spcBef>
                  <a:spcAft>
                    <a:spcPts val="0"/>
                  </a:spcAft>
                </a:pPr>
                <a:r>
                  <a:rPr lang="en-AU" sz="2800" dirty="0">
                    <a:effectLst/>
                    <a:latin typeface="Cambria Math" panose="02040503050406030204" pitchFamily="18" charset="0"/>
                  </a:rPr>
                  <a:t> </a:t>
                </a:r>
              </a:p>
              <a:p>
                <a:pPr marL="0" marR="0" rtl="0">
                  <a:spcBef>
                    <a:spcPts val="0"/>
                  </a:spcBef>
                  <a:spcAft>
                    <a:spcPts val="0"/>
                  </a:spcAft>
                </a:pPr>
                <a14:m>
                  <m:oMathPara xmlns:m="http://schemas.openxmlformats.org/officeDocument/2006/math">
                    <m:oMathParaPr>
                      <m:jc m:val="centerGroup"/>
                    </m:oMathParaPr>
                    <m:oMath xmlns:m="http://schemas.openxmlformats.org/officeDocument/2006/math">
                      <m:func>
                        <m:funcPr>
                          <m:ctrlPr>
                            <a:rPr lang="x-IV_mathan" sz="2800" i="1">
                              <a:effectLst/>
                              <a:latin typeface="Cambria Math" panose="02040503050406030204" pitchFamily="18" charset="0"/>
                            </a:rPr>
                          </m:ctrlPr>
                        </m:funcPr>
                        <m:fName>
                          <m:r>
                            <m:rPr>
                              <m:sty m:val="p"/>
                            </m:rPr>
                            <a:rPr lang="x-IV_mathan" sz="2800">
                              <a:effectLst/>
                              <a:latin typeface="Cambria Math" panose="02040503050406030204" pitchFamily="18" charset="0"/>
                            </a:rPr>
                            <m:t>tan</m:t>
                          </m:r>
                        </m:fName>
                        <m:e>
                          <m:d>
                            <m:dPr>
                              <m:ctrlPr>
                                <a:rPr lang="x-IV_mathan" sz="2800" i="1">
                                  <a:effectLst/>
                                  <a:latin typeface="Cambria Math" panose="02040503050406030204" pitchFamily="18" charset="0"/>
                                </a:rPr>
                              </m:ctrlPr>
                            </m:dPr>
                            <m:e>
                              <m:r>
                                <a:rPr lang="x-IV_mathan" sz="2800">
                                  <a:effectLst/>
                                  <a:latin typeface="Cambria Math" panose="02040503050406030204" pitchFamily="18" charset="0"/>
                                </a:rPr>
                                <m:t>𝜃</m:t>
                              </m:r>
                            </m:e>
                          </m:d>
                        </m:e>
                      </m:func>
                      <m:r>
                        <a:rPr lang="x-IV_mathan" sz="2800">
                          <a:effectLst/>
                          <a:latin typeface="Cambria Math" panose="02040503050406030204" pitchFamily="18" charset="0"/>
                        </a:rPr>
                        <m:t>=</m:t>
                      </m:r>
                      <m:f>
                        <m:fPr>
                          <m:ctrlPr>
                            <a:rPr lang="x-IV_mathan" sz="2800" i="1">
                              <a:effectLst/>
                              <a:latin typeface="Cambria Math" panose="02040503050406030204" pitchFamily="18" charset="0"/>
                            </a:rPr>
                          </m:ctrlPr>
                        </m:fPr>
                        <m:num>
                          <m:r>
                            <a:rPr lang="x-IV_mathan" sz="2800">
                              <a:effectLst/>
                              <a:latin typeface="Cambria Math" panose="02040503050406030204" pitchFamily="18" charset="0"/>
                            </a:rPr>
                            <m:t>𝑂</m:t>
                          </m:r>
                        </m:num>
                        <m:den>
                          <m:r>
                            <a:rPr lang="x-IV_mathan" sz="2800">
                              <a:effectLst/>
                              <a:latin typeface="Cambria Math" panose="02040503050406030204" pitchFamily="18" charset="0"/>
                            </a:rPr>
                            <m:t>𝐴</m:t>
                          </m:r>
                        </m:den>
                      </m:f>
                      <m:r>
                        <a:rPr lang="x-IV_mathan" sz="2800">
                          <a:effectLst/>
                          <a:latin typeface="Cambria Math" panose="02040503050406030204" pitchFamily="18" charset="0"/>
                        </a:rPr>
                        <m:t>=</m:t>
                      </m:r>
                      <m:f>
                        <m:fPr>
                          <m:ctrlPr>
                            <a:rPr lang="x-IV_mathan" sz="2800" i="1">
                              <a:effectLst/>
                              <a:latin typeface="Cambria Math" panose="02040503050406030204" pitchFamily="18" charset="0"/>
                            </a:rPr>
                          </m:ctrlPr>
                        </m:fPr>
                        <m:num>
                          <m:r>
                            <a:rPr lang="x-IV_mathan" sz="2800">
                              <a:effectLst/>
                              <a:latin typeface="Cambria Math" panose="02040503050406030204" pitchFamily="18" charset="0"/>
                            </a:rPr>
                            <m:t>4</m:t>
                          </m:r>
                        </m:num>
                        <m:den>
                          <m:r>
                            <a:rPr lang="x-IV_mathan" sz="2800">
                              <a:effectLst/>
                              <a:latin typeface="Cambria Math" panose="02040503050406030204" pitchFamily="18" charset="0"/>
                            </a:rPr>
                            <m:t>3</m:t>
                          </m:r>
                        </m:den>
                      </m:f>
                    </m:oMath>
                  </m:oMathPara>
                </a14:m>
                <a:endParaRPr lang="x-IV_mathan" sz="2800" dirty="0">
                  <a:effectLst/>
                  <a:latin typeface="Cambria Math" panose="02040503050406030204" pitchFamily="18" charset="0"/>
                </a:endParaRPr>
              </a:p>
              <a:p>
                <a:endParaRPr lang="en-AU" sz="2800" dirty="0"/>
              </a:p>
            </p:txBody>
          </p:sp>
        </mc:Choice>
        <mc:Fallback xmlns="">
          <p:sp>
            <p:nvSpPr>
              <p:cNvPr id="3" name="TextBox 2">
                <a:extLst>
                  <a:ext uri="{FF2B5EF4-FFF2-40B4-BE49-F238E27FC236}">
                    <a16:creationId xmlns:a16="http://schemas.microsoft.com/office/drawing/2014/main" id="{58225A4E-873C-5D24-5CF1-7F8D2F96D377}"/>
                  </a:ext>
                </a:extLst>
              </p:cNvPr>
              <p:cNvSpPr txBox="1">
                <a:spLocks noRot="1" noChangeAspect="1" noMove="1" noResize="1" noEditPoints="1" noAdjustHandles="1" noChangeArrowheads="1" noChangeShapeType="1" noTextEdit="1"/>
              </p:cNvSpPr>
              <p:nvPr/>
            </p:nvSpPr>
            <p:spPr>
              <a:xfrm>
                <a:off x="7008052" y="1876845"/>
                <a:ext cx="2682145" cy="3813352"/>
              </a:xfrm>
              <a:prstGeom prst="rect">
                <a:avLst/>
              </a:prstGeom>
              <a:blipFill>
                <a:blip r:embed="rId2"/>
                <a:stretch>
                  <a:fillRect/>
                </a:stretch>
              </a:blipFill>
            </p:spPr>
            <p:txBody>
              <a:bodyPr/>
              <a:lstStyle/>
              <a:p>
                <a:r>
                  <a:rPr lang="en-AU">
                    <a:noFill/>
                  </a:rPr>
                  <a:t> </a:t>
                </a:r>
              </a:p>
            </p:txBody>
          </p:sp>
        </mc:Fallback>
      </mc:AlternateContent>
      <p:pic>
        <p:nvPicPr>
          <p:cNvPr id="4" name="Picture 3">
            <a:extLst>
              <a:ext uri="{FF2B5EF4-FFF2-40B4-BE49-F238E27FC236}">
                <a16:creationId xmlns:a16="http://schemas.microsoft.com/office/drawing/2014/main" id="{676F7A13-0F4B-3612-7DC6-82A4A13B6FA7}"/>
              </a:ext>
            </a:extLst>
          </p:cNvPr>
          <p:cNvPicPr>
            <a:picLocks noChangeAspect="1"/>
          </p:cNvPicPr>
          <p:nvPr/>
        </p:nvPicPr>
        <p:blipFill>
          <a:blip r:embed="rId3"/>
          <a:stretch>
            <a:fillRect/>
          </a:stretch>
        </p:blipFill>
        <p:spPr>
          <a:xfrm>
            <a:off x="2501803" y="2435645"/>
            <a:ext cx="2449575" cy="2286270"/>
          </a:xfrm>
          <a:prstGeom prst="rect">
            <a:avLst/>
          </a:prstGeom>
        </p:spPr>
      </p:pic>
    </p:spTree>
    <p:extLst>
      <p:ext uri="{BB962C8B-B14F-4D97-AF65-F5344CB8AC3E}">
        <p14:creationId xmlns:p14="http://schemas.microsoft.com/office/powerpoint/2010/main" val="57373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42" presetClass="path" presetSubtype="0" decel="100000" fill="hold" nodeType="withEffect">
                                  <p:stCondLst>
                                    <p:cond delay="0"/>
                                  </p:stCondLst>
                                  <p:childTnLst>
                                    <p:animMotion origin="layout" path="M 1.25E-6 0.03889 L 1.25E-6 1.85185E-6 " pathEditMode="relative" rAng="0" ptsTypes="AA">
                                      <p:cBhvr>
                                        <p:cTn id="9" dur="500" fill="hold"/>
                                        <p:tgtEl>
                                          <p:spTgt spid="4"/>
                                        </p:tgtEl>
                                        <p:attrNameLst>
                                          <p:attrName>ppt_x</p:attrName>
                                          <p:attrName>ppt_y</p:attrName>
                                        </p:attrNameLst>
                                      </p:cBhvr>
                                      <p:rCtr x="0" y="-1944"/>
                                    </p:animMotion>
                                  </p:childTnLst>
                                </p:cTn>
                              </p:par>
                              <p:par>
                                <p:cTn id="10" presetID="10"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par>
                                <p:cTn id="13" presetID="42" presetClass="path" presetSubtype="0" decel="100000" fill="hold" grpId="1" nodeType="withEffect">
                                  <p:stCondLst>
                                    <p:cond delay="0"/>
                                  </p:stCondLst>
                                  <p:childTnLst>
                                    <p:animMotion origin="layout" path="M 1.25E-6 0.03889 L 1.25E-6 1.85185E-6 " pathEditMode="relative" rAng="0" ptsTypes="AA">
                                      <p:cBhvr>
                                        <p:cTn id="14" dur="500" fill="hold"/>
                                        <p:tgtEl>
                                          <p:spTgt spid="3"/>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A4DD-E769-7393-6D68-16C85C1E5681}"/>
              </a:ext>
            </a:extLst>
          </p:cNvPr>
          <p:cNvSpPr>
            <a:spLocks noGrp="1"/>
          </p:cNvSpPr>
          <p:nvPr>
            <p:ph type="title"/>
          </p:nvPr>
        </p:nvSpPr>
        <p:spPr/>
        <p:txBody>
          <a:bodyPr>
            <a:normAutofit/>
          </a:bodyPr>
          <a:lstStyle/>
          <a:p>
            <a:r>
              <a:rPr lang="en-AU" sz="4000" dirty="0">
                <a:effectLst/>
                <a:latin typeface="Calibri Light" panose="020F0302020204030204" pitchFamily="34" charset="0"/>
              </a:rPr>
              <a:t>familiar → unfamiliar</a:t>
            </a:r>
            <a:endParaRPr lang="en-AU" sz="8000" dirty="0"/>
          </a:p>
        </p:txBody>
      </p:sp>
      <p:pic>
        <p:nvPicPr>
          <p:cNvPr id="4" name="Picture 3">
            <a:extLst>
              <a:ext uri="{FF2B5EF4-FFF2-40B4-BE49-F238E27FC236}">
                <a16:creationId xmlns:a16="http://schemas.microsoft.com/office/drawing/2014/main" id="{00F9DE20-CDE6-287C-D020-80BEEABE3DEA}"/>
              </a:ext>
            </a:extLst>
          </p:cNvPr>
          <p:cNvPicPr>
            <a:picLocks noChangeAspect="1"/>
          </p:cNvPicPr>
          <p:nvPr/>
        </p:nvPicPr>
        <p:blipFill>
          <a:blip r:embed="rId2"/>
          <a:stretch>
            <a:fillRect/>
          </a:stretch>
        </p:blipFill>
        <p:spPr>
          <a:xfrm>
            <a:off x="328917" y="2323946"/>
            <a:ext cx="2896004" cy="2210108"/>
          </a:xfrm>
          <a:prstGeom prst="rect">
            <a:avLst/>
          </a:prstGeom>
        </p:spPr>
      </p:pic>
      <p:pic>
        <p:nvPicPr>
          <p:cNvPr id="5" name="Picture 4">
            <a:extLst>
              <a:ext uri="{FF2B5EF4-FFF2-40B4-BE49-F238E27FC236}">
                <a16:creationId xmlns:a16="http://schemas.microsoft.com/office/drawing/2014/main" id="{0EB61A01-AD0A-F770-8CD3-AACC3BDC133F}"/>
              </a:ext>
            </a:extLst>
          </p:cNvPr>
          <p:cNvPicPr>
            <a:picLocks noChangeAspect="1"/>
          </p:cNvPicPr>
          <p:nvPr/>
        </p:nvPicPr>
        <p:blipFill>
          <a:blip r:embed="rId3"/>
          <a:stretch>
            <a:fillRect/>
          </a:stretch>
        </p:blipFill>
        <p:spPr>
          <a:xfrm>
            <a:off x="3705761" y="2033525"/>
            <a:ext cx="3943900" cy="2553056"/>
          </a:xfrm>
          <a:prstGeom prst="rect">
            <a:avLst/>
          </a:prstGeom>
        </p:spPr>
      </p:pic>
      <p:pic>
        <p:nvPicPr>
          <p:cNvPr id="6" name="Picture 5">
            <a:extLst>
              <a:ext uri="{FF2B5EF4-FFF2-40B4-BE49-F238E27FC236}">
                <a16:creationId xmlns:a16="http://schemas.microsoft.com/office/drawing/2014/main" id="{2444D7E6-3DC0-18EA-C879-E46C0A86645E}"/>
              </a:ext>
            </a:extLst>
          </p:cNvPr>
          <p:cNvPicPr>
            <a:picLocks noChangeAspect="1"/>
          </p:cNvPicPr>
          <p:nvPr/>
        </p:nvPicPr>
        <p:blipFill>
          <a:blip r:embed="rId4"/>
          <a:stretch>
            <a:fillRect/>
          </a:stretch>
        </p:blipFill>
        <p:spPr>
          <a:xfrm>
            <a:off x="7827543" y="2033525"/>
            <a:ext cx="4210638" cy="2343477"/>
          </a:xfrm>
          <a:prstGeom prst="rect">
            <a:avLst/>
          </a:prstGeom>
        </p:spPr>
      </p:pic>
    </p:spTree>
    <p:extLst>
      <p:ext uri="{BB962C8B-B14F-4D97-AF65-F5344CB8AC3E}">
        <p14:creationId xmlns:p14="http://schemas.microsoft.com/office/powerpoint/2010/main" val="310206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42" presetClass="path" presetSubtype="0" decel="100000" fill="hold" nodeType="withEffect">
                                  <p:stCondLst>
                                    <p:cond delay="0"/>
                                  </p:stCondLst>
                                  <p:childTnLst>
                                    <p:animMotion origin="layout" path="M 1.25E-6 0.03889 L 1.25E-6 1.85185E-6 " pathEditMode="relative" rAng="0" ptsTypes="AA">
                                      <p:cBhvr>
                                        <p:cTn id="9" dur="500" fill="hold"/>
                                        <p:tgtEl>
                                          <p:spTgt spid="4"/>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50"/>
                                        <p:tgtEl>
                                          <p:spTgt spid="5"/>
                                        </p:tgtEl>
                                      </p:cBhvr>
                                    </p:animEffect>
                                  </p:childTnLst>
                                </p:cTn>
                              </p:par>
                              <p:par>
                                <p:cTn id="15" presetID="42" presetClass="path" presetSubtype="0" decel="100000" fill="hold" nodeType="withEffect">
                                  <p:stCondLst>
                                    <p:cond delay="0"/>
                                  </p:stCondLst>
                                  <p:childTnLst>
                                    <p:animMotion origin="layout" path="M 1.25E-6 0.03889 L 1.25E-6 1.85185E-6 " pathEditMode="relative" rAng="0" ptsTypes="AA">
                                      <p:cBhvr>
                                        <p:cTn id="16" dur="500" fill="hold"/>
                                        <p:tgtEl>
                                          <p:spTgt spid="5"/>
                                        </p:tgtEl>
                                        <p:attrNameLst>
                                          <p:attrName>ppt_x</p:attrName>
                                          <p:attrName>ppt_y</p:attrName>
                                        </p:attrNameLst>
                                      </p:cBhvr>
                                      <p:rCtr x="0" y="-194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50"/>
                                        <p:tgtEl>
                                          <p:spTgt spid="6"/>
                                        </p:tgtEl>
                                      </p:cBhvr>
                                    </p:animEffect>
                                  </p:childTnLst>
                                </p:cTn>
                              </p:par>
                              <p:par>
                                <p:cTn id="22" presetID="42" presetClass="path" presetSubtype="0" decel="100000" fill="hold" nodeType="withEffect">
                                  <p:stCondLst>
                                    <p:cond delay="0"/>
                                  </p:stCondLst>
                                  <p:childTnLst>
                                    <p:animMotion origin="layout" path="M 1.25E-6 0.03889 L 1.25E-6 1.85185E-6 " pathEditMode="relative" rAng="0" ptsTypes="AA">
                                      <p:cBhvr>
                                        <p:cTn id="23" dur="500" fill="hold"/>
                                        <p:tgtEl>
                                          <p:spTgt spid="6"/>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6084</TotalTime>
  <Words>2785</Words>
  <Application>Microsoft Office PowerPoint</Application>
  <PresentationFormat>Widescreen</PresentationFormat>
  <Paragraphs>313</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Cambria Math</vt:lpstr>
      <vt:lpstr>Courier New</vt:lpstr>
      <vt:lpstr>Office Theme</vt:lpstr>
      <vt:lpstr>PowerPoint Presentation</vt:lpstr>
      <vt:lpstr>Compare the Pair</vt:lpstr>
      <vt:lpstr>Compare the Pair</vt:lpstr>
      <vt:lpstr>Compare the Pair</vt:lpstr>
      <vt:lpstr>Compare the Pair</vt:lpstr>
      <vt:lpstr>Alternate Methods</vt:lpstr>
      <vt:lpstr>Directions of Travel</vt:lpstr>
      <vt:lpstr>familiar → unfamiliar</vt:lpstr>
      <vt:lpstr>familiar → unfamiliar</vt:lpstr>
      <vt:lpstr>familiar → unfamiliar</vt:lpstr>
      <vt:lpstr>familiar → unfamiliar</vt:lpstr>
      <vt:lpstr>concrete → abstract</vt:lpstr>
      <vt:lpstr>concrete → abstract</vt:lpstr>
      <vt:lpstr>concrete → abstract</vt:lpstr>
      <vt:lpstr>conflict → resolution</vt:lpstr>
      <vt:lpstr>conflict → resolution</vt:lpstr>
      <vt:lpstr>conflict → resolution</vt:lpstr>
      <vt:lpstr>Scripting and Honing Explanations</vt:lpstr>
      <vt:lpstr>Scripting and Honing Explanations</vt:lpstr>
      <vt:lpstr>Scripting and Honing Explanations</vt:lpstr>
      <vt:lpstr>What are students thinking about?</vt:lpstr>
      <vt:lpstr>Worked Example with Prompts</vt:lpstr>
      <vt:lpstr>Worked Example with Prompts</vt:lpstr>
      <vt:lpstr>Principle-based Self-explanations</vt:lpstr>
      <vt:lpstr>Principle-based Self-explanations</vt:lpstr>
      <vt:lpstr>Questions and Prompts for Mathematical Thinking</vt:lpstr>
      <vt:lpstr>Interrogative elaboration</vt:lpstr>
      <vt:lpstr>Interrogative elaboration</vt:lpstr>
      <vt:lpstr>Interrogative elaboration</vt:lpstr>
      <vt:lpstr>Elaborations</vt:lpstr>
      <vt:lpstr>Regularity in Student Learning Rate</vt:lpstr>
      <vt:lpstr>Regularity in Student Learning Rate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Blanksby</dc:creator>
  <cp:lastModifiedBy>Alex Blanksby</cp:lastModifiedBy>
  <cp:revision>22</cp:revision>
  <cp:lastPrinted>2023-02-15T02:44:35Z</cp:lastPrinted>
  <dcterms:created xsi:type="dcterms:W3CDTF">2022-10-17T01:15:14Z</dcterms:created>
  <dcterms:modified xsi:type="dcterms:W3CDTF">2023-05-17T10:44:34Z</dcterms:modified>
</cp:coreProperties>
</file>